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Lst>
  <p:notesMasterIdLst>
    <p:notesMasterId r:id="rId41"/>
  </p:notesMasterIdLst>
  <p:handoutMasterIdLst>
    <p:handoutMasterId r:id="rId42"/>
  </p:handoutMasterIdLst>
  <p:sldIdLst>
    <p:sldId id="401" r:id="rId5"/>
    <p:sldId id="411" r:id="rId6"/>
    <p:sldId id="403" r:id="rId7"/>
    <p:sldId id="405" r:id="rId8"/>
    <p:sldId id="307" r:id="rId9"/>
    <p:sldId id="623" r:id="rId10"/>
    <p:sldId id="303" r:id="rId11"/>
    <p:sldId id="415" r:id="rId12"/>
    <p:sldId id="496" r:id="rId13"/>
    <p:sldId id="305" r:id="rId14"/>
    <p:sldId id="308" r:id="rId15"/>
    <p:sldId id="441" r:id="rId16"/>
    <p:sldId id="404" r:id="rId17"/>
    <p:sldId id="302" r:id="rId18"/>
    <p:sldId id="624" r:id="rId19"/>
    <p:sldId id="416" r:id="rId20"/>
    <p:sldId id="637" r:id="rId21"/>
    <p:sldId id="412" r:id="rId22"/>
    <p:sldId id="626" r:id="rId23"/>
    <p:sldId id="355" r:id="rId24"/>
    <p:sldId id="357" r:id="rId25"/>
    <p:sldId id="413" r:id="rId26"/>
    <p:sldId id="657" r:id="rId27"/>
    <p:sldId id="627" r:id="rId28"/>
    <p:sldId id="628" r:id="rId29"/>
    <p:sldId id="414" r:id="rId30"/>
    <p:sldId id="629" r:id="rId31"/>
    <p:sldId id="630" r:id="rId32"/>
    <p:sldId id="631" r:id="rId33"/>
    <p:sldId id="632" r:id="rId34"/>
    <p:sldId id="633" r:id="rId35"/>
    <p:sldId id="636" r:id="rId36"/>
    <p:sldId id="634" r:id="rId37"/>
    <p:sldId id="635" r:id="rId38"/>
    <p:sldId id="625" r:id="rId39"/>
    <p:sldId id="339" r:id="rId40"/>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79" autoAdjust="0"/>
    <p:restoredTop sz="74665" autoAdjust="0"/>
  </p:normalViewPr>
  <p:slideViewPr>
    <p:cSldViewPr snapToGrid="0">
      <p:cViewPr varScale="1">
        <p:scale>
          <a:sx n="81" d="100"/>
          <a:sy n="81" d="100"/>
        </p:scale>
        <p:origin x="924" y="90"/>
      </p:cViewPr>
      <p:guideLst>
        <p:guide orient="horz" pos="2160"/>
        <p:guide pos="672"/>
        <p:guide pos="7008"/>
        <p:guide orient="horz" pos="1824"/>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96" d="100"/>
          <a:sy n="96" d="100"/>
        </p:scale>
        <p:origin x="364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1E2188A-CD17-4E3E-AB0E-7A5017BF1B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a:extLst>
              <a:ext uri="{FF2B5EF4-FFF2-40B4-BE49-F238E27FC236}">
                <a16:creationId xmlns:a16="http://schemas.microsoft.com/office/drawing/2014/main" id="{C823D623-433B-4523-9829-805747DBC3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ACF1897-0678-416E-9547-FDF46675D0D3}" type="datetime1">
              <a:rPr lang="de-DE" smtClean="0"/>
              <a:t>09.05.2022</a:t>
            </a:fld>
            <a:endParaRPr lang="de-DE"/>
          </a:p>
        </p:txBody>
      </p:sp>
      <p:sp>
        <p:nvSpPr>
          <p:cNvPr id="4" name="Fußzeilenplatzhalter 3">
            <a:extLst>
              <a:ext uri="{FF2B5EF4-FFF2-40B4-BE49-F238E27FC236}">
                <a16:creationId xmlns:a16="http://schemas.microsoft.com/office/drawing/2014/main" id="{9F2A1CC4-7C05-4403-B82F-FA1957CD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a:extLst>
              <a:ext uri="{FF2B5EF4-FFF2-40B4-BE49-F238E27FC236}">
                <a16:creationId xmlns:a16="http://schemas.microsoft.com/office/drawing/2014/main" id="{3B9769E3-387F-4E51-9B72-40457A518A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7460E3B-D3A0-4EBC-BAC3-B01E8FF895A8}" type="slidenum">
              <a:rPr lang="de-DE" smtClean="0"/>
              <a:t>‹Nr.›</a:t>
            </a:fld>
            <a:endParaRPr lang="de-DE"/>
          </a:p>
        </p:txBody>
      </p:sp>
    </p:spTree>
    <p:extLst>
      <p:ext uri="{BB962C8B-B14F-4D97-AF65-F5344CB8AC3E}">
        <p14:creationId xmlns:p14="http://schemas.microsoft.com/office/powerpoint/2010/main" val="20501585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B8503-C3C5-46B2-8464-658EE9742377}" type="datetime1">
              <a:rPr lang="de-DE" smtClean="0"/>
              <a:pPr/>
              <a:t>09.05.2022</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D0EDF81-139F-488C-872B-4720FBA6BF98}" type="slidenum">
              <a:rPr lang="de-DE" noProof="0" smtClean="0"/>
              <a:t>‹Nr.›</a:t>
            </a:fld>
            <a:endParaRPr lang="de-DE" noProof="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anp.org/advocacy/advocacy-resource/position-statements/quality-of-nurse-practitioner-practic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anp.org/advocacy/advocacy-resource/position-statements/quality-of-nurse-practitioner-practic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a:p>
        </p:txBody>
      </p:sp>
      <p:sp>
        <p:nvSpPr>
          <p:cNvPr id="4" name="Foliennummernplatzhalter 3"/>
          <p:cNvSpPr>
            <a:spLocks noGrp="1"/>
          </p:cNvSpPr>
          <p:nvPr>
            <p:ph type="sldNum" sz="quarter" idx="5"/>
          </p:nvPr>
        </p:nvSpPr>
        <p:spPr/>
        <p:txBody>
          <a:bodyPr rtlCol="0"/>
          <a:lstStyle/>
          <a:p>
            <a:pPr rtl="0"/>
            <a:fld id="{0D0EDF81-139F-488C-872B-4720FBA6BF98}" type="slidenum">
              <a:rPr lang="de-DE" smtClean="0"/>
              <a:t>1</a:t>
            </a:fld>
            <a:endParaRPr lang="de-DE"/>
          </a:p>
        </p:txBody>
      </p:sp>
    </p:spTree>
    <p:extLst>
      <p:ext uri="{BB962C8B-B14F-4D97-AF65-F5344CB8AC3E}">
        <p14:creationId xmlns:p14="http://schemas.microsoft.com/office/powerpoint/2010/main" val="811327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800" dirty="0">
                <a:effectLst/>
                <a:latin typeface="Arial" panose="020B0604020202020204" pitchFamily="34" charset="0"/>
                <a:ea typeface="Arial" panose="020B0604020202020204" pitchFamily="34" charset="0"/>
              </a:rPr>
              <a:t>Die regelmäßige und richtige Einnahme der Medikamente ist ein Schlüsselelement für ein gutes Transplantationsergebnis. Jedoch haben 20-70% der Patient*innen nach Transplantation Schwierigkeiten in Verbindung mit ihrer Medikamenteneinnahme (Neuberger et al., 2017, S. 7ff). Dies wiederum erhöht das Risiko für eine Abstoßungsreaktion, führt zu einem schlechteren Transplantat- und Patient*innenüberleben und erhöht die Gesundheitsausgaben (</a:t>
            </a:r>
            <a:r>
              <a:rPr lang="de-AT" sz="1800" dirty="0" err="1">
                <a:effectLst/>
                <a:latin typeface="Arial" panose="020B0604020202020204" pitchFamily="34" charset="0"/>
                <a:ea typeface="Arial" panose="020B0604020202020204" pitchFamily="34" charset="0"/>
              </a:rPr>
              <a:t>Mongkhon</a:t>
            </a:r>
            <a:r>
              <a:rPr lang="de-AT" sz="1800" dirty="0">
                <a:effectLst/>
                <a:latin typeface="Arial" panose="020B0604020202020204" pitchFamily="34" charset="0"/>
                <a:ea typeface="Arial" panose="020B0604020202020204" pitchFamily="34" charset="0"/>
              </a:rPr>
              <a:t> et al., 2018; De Geest et al., 2014)</a:t>
            </a:r>
          </a:p>
          <a:p>
            <a:r>
              <a:rPr lang="de-AT" sz="1800" dirty="0">
                <a:effectLst/>
                <a:latin typeface="Arial" panose="020B0604020202020204" pitchFamily="34" charset="0"/>
                <a:ea typeface="Arial" panose="020B0604020202020204" pitchFamily="34" charset="0"/>
              </a:rPr>
              <a:t>Unter der Leitung einer </a:t>
            </a:r>
            <a:r>
              <a:rPr lang="de-AT" sz="1800" dirty="0" err="1">
                <a:effectLst/>
                <a:latin typeface="Arial" panose="020B0604020202020204" pitchFamily="34" charset="0"/>
                <a:ea typeface="Arial" panose="020B0604020202020204" pitchFamily="34" charset="0"/>
              </a:rPr>
              <a:t>Advanced</a:t>
            </a:r>
            <a:r>
              <a:rPr lang="de-AT" sz="1800" dirty="0">
                <a:effectLst/>
                <a:latin typeface="Arial" panose="020B0604020202020204" pitchFamily="34" charset="0"/>
                <a:ea typeface="Arial" panose="020B0604020202020204" pitchFamily="34" charset="0"/>
              </a:rPr>
              <a:t> Practice Nurse für Transplantationspflege wurde ein Projektteam definiert und ein Projektplan erstellt. Es erfolgte eine IST-Analyse, eine systematische Literaturrecherche und die Erstellung eines Schulungsmanuals und Schulungsunterlagen. Durch das Projektteam wurde eine flächendeckende Einschulung und Sensibilisierung auf das Thema Selbstmanagement und Medikamentenadhärenz aller beteiligten Mitarbeiter*innen anhand von Fortbildungsnachmittagen, Teambesprechungen und ärztlichen Morgenbesprechungen durchgeführt. Im Anschluss wurde das Patient*</a:t>
            </a:r>
            <a:r>
              <a:rPr lang="de-AT" sz="1800" dirty="0" err="1">
                <a:effectLst/>
                <a:latin typeface="Arial" panose="020B0604020202020204" pitchFamily="34" charset="0"/>
                <a:ea typeface="Arial" panose="020B0604020202020204" pitchFamily="34" charset="0"/>
              </a:rPr>
              <a:t>innenedukationsprogramm</a:t>
            </a:r>
            <a:r>
              <a:rPr lang="de-AT" sz="1800" dirty="0">
                <a:effectLst/>
                <a:latin typeface="Arial" panose="020B0604020202020204" pitchFamily="34" charset="0"/>
                <a:ea typeface="Arial" panose="020B0604020202020204" pitchFamily="34" charset="0"/>
              </a:rPr>
              <a:t> stufenweise unter kontinuierlicher Begleitung einer </a:t>
            </a:r>
            <a:r>
              <a:rPr lang="de-AT" sz="1800" dirty="0" err="1">
                <a:effectLst/>
                <a:latin typeface="Arial" panose="020B0604020202020204" pitchFamily="34" charset="0"/>
                <a:ea typeface="Arial" panose="020B0604020202020204" pitchFamily="34" charset="0"/>
              </a:rPr>
              <a:t>Advanced</a:t>
            </a:r>
            <a:r>
              <a:rPr lang="de-AT" sz="1800" dirty="0">
                <a:effectLst/>
                <a:latin typeface="Arial" panose="020B0604020202020204" pitchFamily="34" charset="0"/>
                <a:ea typeface="Arial" panose="020B0604020202020204" pitchFamily="34" charset="0"/>
              </a:rPr>
              <a:t> Practice Nurse implementiert. Seit März 2019 ist das Patient*</a:t>
            </a:r>
            <a:r>
              <a:rPr lang="de-AT" sz="1800" dirty="0" err="1">
                <a:effectLst/>
                <a:latin typeface="Arial" panose="020B0604020202020204" pitchFamily="34" charset="0"/>
                <a:ea typeface="Arial" panose="020B0604020202020204" pitchFamily="34" charset="0"/>
              </a:rPr>
              <a:t>innenedukationsprogramm</a:t>
            </a:r>
            <a:r>
              <a:rPr lang="de-AT" sz="1800" dirty="0">
                <a:effectLst/>
                <a:latin typeface="Arial" panose="020B0604020202020204" pitchFamily="34" charset="0"/>
                <a:ea typeface="Arial" panose="020B0604020202020204" pitchFamily="34" charset="0"/>
              </a:rPr>
              <a:t> in den stationären Aufenthalt vollständig integriert. Parallel zur Implementierung erfolgte die Konzeption einer klinischen Studie zur Evaluierung der Ergebnisindikatoren. Mit März 2020 konnte mit der Rekrutierung der Patient*innen gestartet werden.</a:t>
            </a:r>
            <a:endParaRPr lang="de-DE" dirty="0"/>
          </a:p>
        </p:txBody>
      </p:sp>
      <p:sp>
        <p:nvSpPr>
          <p:cNvPr id="4" name="Foliennummernplatzhalter 3"/>
          <p:cNvSpPr>
            <a:spLocks noGrp="1"/>
          </p:cNvSpPr>
          <p:nvPr>
            <p:ph type="sldNum" sz="quarter" idx="5"/>
          </p:nvPr>
        </p:nvSpPr>
        <p:spPr/>
        <p:txBody>
          <a:bodyPr/>
          <a:lstStyle/>
          <a:p>
            <a:pPr rtl="0"/>
            <a:fld id="{0D0EDF81-139F-488C-872B-4720FBA6BF98}" type="slidenum">
              <a:rPr lang="de-DE" noProof="0" smtClean="0"/>
              <a:t>17</a:t>
            </a:fld>
            <a:endParaRPr lang="de-DE" noProof="0"/>
          </a:p>
        </p:txBody>
      </p:sp>
    </p:spTree>
    <p:extLst>
      <p:ext uri="{BB962C8B-B14F-4D97-AF65-F5344CB8AC3E}">
        <p14:creationId xmlns:p14="http://schemas.microsoft.com/office/powerpoint/2010/main" val="3418310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a:p>
        </p:txBody>
      </p:sp>
      <p:sp>
        <p:nvSpPr>
          <p:cNvPr id="4" name="Foliennummernplatzhalter 3"/>
          <p:cNvSpPr>
            <a:spLocks noGrp="1"/>
          </p:cNvSpPr>
          <p:nvPr>
            <p:ph type="sldNum" sz="quarter" idx="5"/>
          </p:nvPr>
        </p:nvSpPr>
        <p:spPr/>
        <p:txBody>
          <a:bodyPr rtlCol="0"/>
          <a:lstStyle/>
          <a:p>
            <a:pPr rtl="0"/>
            <a:fld id="{0D0EDF81-139F-488C-872B-4720FBA6BF98}" type="slidenum">
              <a:rPr lang="de-DE" smtClean="0"/>
              <a:t>18</a:t>
            </a:fld>
            <a:endParaRPr lang="de-DE"/>
          </a:p>
        </p:txBody>
      </p:sp>
    </p:spTree>
    <p:extLst>
      <p:ext uri="{BB962C8B-B14F-4D97-AF65-F5344CB8AC3E}">
        <p14:creationId xmlns:p14="http://schemas.microsoft.com/office/powerpoint/2010/main" val="1002318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a:p>
        </p:txBody>
      </p:sp>
      <p:sp>
        <p:nvSpPr>
          <p:cNvPr id="4" name="Foliennummernplatzhalter 3"/>
          <p:cNvSpPr>
            <a:spLocks noGrp="1"/>
          </p:cNvSpPr>
          <p:nvPr>
            <p:ph type="sldNum" sz="quarter" idx="5"/>
          </p:nvPr>
        </p:nvSpPr>
        <p:spPr/>
        <p:txBody>
          <a:bodyPr rtlCol="0"/>
          <a:lstStyle/>
          <a:p>
            <a:pPr rtl="0"/>
            <a:fld id="{0D0EDF81-139F-488C-872B-4720FBA6BF98}" type="slidenum">
              <a:rPr lang="de-DE" smtClean="0"/>
              <a:t>22</a:t>
            </a:fld>
            <a:endParaRPr lang="de-DE"/>
          </a:p>
        </p:txBody>
      </p:sp>
    </p:spTree>
    <p:extLst>
      <p:ext uri="{BB962C8B-B14F-4D97-AF65-F5344CB8AC3E}">
        <p14:creationId xmlns:p14="http://schemas.microsoft.com/office/powerpoint/2010/main" val="3463840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75640" indent="-298323">
              <a:defRPr>
                <a:solidFill>
                  <a:schemeClr val="tx1"/>
                </a:solidFill>
                <a:latin typeface="Arial" panose="020B0604020202020204" pitchFamily="34" charset="0"/>
                <a:cs typeface="Arial" panose="020B0604020202020204" pitchFamily="34" charset="0"/>
              </a:defRPr>
            </a:lvl2pPr>
            <a:lvl3pPr marL="1193292" indent="-238658">
              <a:defRPr>
                <a:solidFill>
                  <a:schemeClr val="tx1"/>
                </a:solidFill>
                <a:latin typeface="Arial" panose="020B0604020202020204" pitchFamily="34" charset="0"/>
                <a:cs typeface="Arial" panose="020B0604020202020204" pitchFamily="34" charset="0"/>
              </a:defRPr>
            </a:lvl3pPr>
            <a:lvl4pPr marL="1670609" indent="-238658">
              <a:defRPr>
                <a:solidFill>
                  <a:schemeClr val="tx1"/>
                </a:solidFill>
                <a:latin typeface="Arial" panose="020B0604020202020204" pitchFamily="34" charset="0"/>
                <a:cs typeface="Arial" panose="020B0604020202020204" pitchFamily="34" charset="0"/>
              </a:defRPr>
            </a:lvl4pPr>
            <a:lvl5pPr marL="2147926" indent="-238658">
              <a:defRPr>
                <a:solidFill>
                  <a:schemeClr val="tx1"/>
                </a:solidFill>
                <a:latin typeface="Arial" panose="020B0604020202020204" pitchFamily="34" charset="0"/>
                <a:cs typeface="Arial" panose="020B0604020202020204" pitchFamily="34" charset="0"/>
              </a:defRPr>
            </a:lvl5pPr>
            <a:lvl6pPr marL="2625242" indent="-23865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02559" indent="-23865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79876" indent="-23865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57193" indent="-23865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D662E2-E987-472F-8EEA-5354FAC3C22B}" type="slidenum">
              <a:rPr lang="de-DE" altLang="de-DE" smtClean="0">
                <a:latin typeface="Calibri" panose="020F0502020204030204" pitchFamily="34" charset="0"/>
              </a:rPr>
              <a:pPr/>
              <a:t>23</a:t>
            </a:fld>
            <a:endParaRPr lang="de-DE" altLang="de-DE">
              <a:latin typeface="Calibri" panose="020F0502020204030204" pitchFamily="34" charset="0"/>
            </a:endParaRPr>
          </a:p>
        </p:txBody>
      </p:sp>
      <p:sp>
        <p:nvSpPr>
          <p:cNvPr id="37891" name="Rectangle 2"/>
          <p:cNvSpPr>
            <a:spLocks noGrp="1" noRot="1" noChangeAspect="1" noChangeArrowheads="1" noTextEdit="1"/>
          </p:cNvSpPr>
          <p:nvPr>
            <p:ph type="sldImg"/>
          </p:nvPr>
        </p:nvSpPr>
        <p:spPr bwMode="auto">
          <a:xfrm>
            <a:off x="508000" y="798513"/>
            <a:ext cx="4954588" cy="2787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6819" name="Rectangle 3"/>
          <p:cNvSpPr>
            <a:spLocks noGrp="1" noChangeArrowheads="1"/>
          </p:cNvSpPr>
          <p:nvPr>
            <p:ph type="body" idx="1"/>
          </p:nvPr>
        </p:nvSpPr>
        <p:spPr/>
        <p:txBody>
          <a:bodyPr/>
          <a:lstStyle/>
          <a:p>
            <a:pPr marL="249121" indent="-249121">
              <a:defRPr/>
            </a:pPr>
            <a:endParaRPr lang="de-DE" altLang="de-DE" dirty="0"/>
          </a:p>
          <a:p>
            <a:pPr>
              <a:defRPr/>
            </a:pPr>
            <a:r>
              <a:rPr lang="de-AT" dirty="0"/>
              <a:t>Zusammenfassend kann „Pflegenotstand“ als Verknüpfung von drei wesentlichen</a:t>
            </a:r>
          </a:p>
          <a:p>
            <a:pPr>
              <a:defRPr/>
            </a:pPr>
            <a:r>
              <a:rPr lang="de-AT" dirty="0"/>
              <a:t>Problemkomponenten verstanden werden:</a:t>
            </a:r>
          </a:p>
          <a:p>
            <a:pPr>
              <a:defRPr/>
            </a:pPr>
            <a:r>
              <a:rPr lang="de-AT" dirty="0"/>
              <a:t>·  Pflegepersonalmangel – messbar vor allem an Schwierigkeiten, offene Stellen adäquat</a:t>
            </a:r>
          </a:p>
          <a:p>
            <a:pPr>
              <a:defRPr/>
            </a:pPr>
            <a:r>
              <a:rPr lang="de-AT" dirty="0"/>
              <a:t>zu besetzen</a:t>
            </a:r>
          </a:p>
          <a:p>
            <a:pPr>
              <a:defRPr/>
            </a:pPr>
            <a:r>
              <a:rPr lang="de-AT" dirty="0"/>
              <a:t>·  Qualitätsmängel in der Pflege – verstanden als Differenz zwischen Erwartungen der</a:t>
            </a:r>
          </a:p>
          <a:p>
            <a:pPr>
              <a:defRPr/>
            </a:pPr>
            <a:r>
              <a:rPr lang="de-AT" dirty="0"/>
              <a:t>Pflegenden und Gepflegten und tatsächlicher Realisierung in Bezug auf die Qualität der</a:t>
            </a:r>
          </a:p>
          <a:p>
            <a:pPr>
              <a:defRPr/>
            </a:pPr>
            <a:r>
              <a:rPr lang="de-AT" dirty="0"/>
              <a:t>Dienstleistungen / Qualität der Ergebnisse</a:t>
            </a:r>
          </a:p>
          <a:p>
            <a:pPr>
              <a:defRPr/>
            </a:pPr>
            <a:r>
              <a:rPr lang="de-AT" dirty="0"/>
              <a:t>·  „Pflege in Not“: eine kollektive (d.h. sozial kommunizierte) Wahrnehmung von (ernsten)</a:t>
            </a:r>
          </a:p>
          <a:p>
            <a:pPr>
              <a:defRPr/>
            </a:pPr>
            <a:r>
              <a:rPr lang="de-AT" dirty="0"/>
              <a:t>Schwierigkeiten in der Berufswirklichkeit der Pflege – Schwierigkeiten, die mit den</a:t>
            </a:r>
          </a:p>
          <a:p>
            <a:pPr>
              <a:defRPr/>
            </a:pPr>
            <a:r>
              <a:rPr lang="de-AT" dirty="0"/>
              <a:t>Belastungen durch den Arbeitsinhalt, mit einer problematischen, nicht hinreichend</a:t>
            </a:r>
          </a:p>
          <a:p>
            <a:pPr>
              <a:defRPr/>
            </a:pPr>
            <a:r>
              <a:rPr lang="de-AT" dirty="0"/>
              <a:t>unterstützenden Ausgestaltung der organisatorischen Rahmenbedingungen und mit</a:t>
            </a:r>
          </a:p>
          <a:p>
            <a:pPr>
              <a:defRPr/>
            </a:pPr>
            <a:r>
              <a:rPr lang="de-AT" dirty="0"/>
              <a:t>ungünstigen gesellschaftlichen Rahmenbedingungen zusammenhängen.</a:t>
            </a:r>
            <a:endParaRPr lang="de-DE" altLang="de-DE" dirty="0"/>
          </a:p>
        </p:txBody>
      </p:sp>
    </p:spTree>
    <p:extLst>
      <p:ext uri="{BB962C8B-B14F-4D97-AF65-F5344CB8AC3E}">
        <p14:creationId xmlns:p14="http://schemas.microsoft.com/office/powerpoint/2010/main" val="20251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000000"/>
                </a:solidFill>
                <a:effectLst/>
                <a:latin typeface="Roboto"/>
              </a:rPr>
              <a:t>Ein halbes Jahrhundert Forschung zeigt eindeutig, dass Nurses </a:t>
            </a:r>
            <a:r>
              <a:rPr lang="de-DE" b="0" i="0" dirty="0" err="1">
                <a:solidFill>
                  <a:srgbClr val="000000"/>
                </a:solidFill>
                <a:effectLst/>
                <a:latin typeface="Roboto"/>
              </a:rPr>
              <a:t>Practitioners</a:t>
            </a:r>
            <a:r>
              <a:rPr lang="de-DE" b="0" i="0" dirty="0">
                <a:solidFill>
                  <a:srgbClr val="000000"/>
                </a:solidFill>
                <a:effectLst/>
                <a:latin typeface="Roboto"/>
              </a:rPr>
              <a:t> (NPs) qualitativ hochwertige primäre, akute und spezialisierte Gesundheitsdienste über die gesamte Lebensspanne und in verschiedenen Umgebungen, einschließlich NP-eigenen Praxen, anbieten. NPs haben eine Ausbildung auf Hochschulniveau mit Master- oder Doktorgrad und verfügen über das Wissen und die klinische Kompetenz, um über ihre anfängliche Vorbereitung auf eine registrierte Krankenschwester hinaus Gesundheitsversorgung anzubieten. Als Kliniker, die klinisches Fachwissen in der Diagnose und Behandlung akuter und chronischer Gesundheitszustände mit einem zusätzlichen Schwerpunkt auf Krankheitsprävention, Gesundheitsmanagement und Patientenaufklärung verbinden, bringen NPs eine umfassende Perspektive in die Gesundheitsversorgung ein.</a:t>
            </a:r>
          </a:p>
          <a:p>
            <a:r>
              <a:rPr lang="de-DE" b="0" i="0" dirty="0">
                <a:solidFill>
                  <a:srgbClr val="000000"/>
                </a:solidFill>
                <a:effectLst/>
                <a:latin typeface="Roboto"/>
              </a:rPr>
              <a:t>Seit die NP-Rolle im Jahr 1965 eingeführt wurde, hat die Forschung durchweg die hervorragenden Ergebnisse und die hohe Versorgungsqualität von NPs nachgewiesen. Die gesamte Literatur stützt die Position, dass NPs eine sichere, wirksame, patientenzentrierte, effiziente, gerechte und evidenzbasierte Versorgung bieten. Darüber hinaus ist die NP-Versorgung in der Qualität mit der ihrer Arztkollegen vergleichbar, was durch zahlreiche Studien belegt wurde, die keinen statistisch signifikanten Unterschied zwischen den Ergebnismessungen feststellen. Untersuchungen haben ergeben, dass Patienten, die von NPs betreut werden, weniger unnötige Wiedereinweisungen ins Krankenhaus, weniger potenziell vermeidbare Krankenhausaufenthalte, eine höhere Patientenzufriedenheit und weniger unnötige Besuche in der Notaufnahme haben als Patienten, die von Ärzten betreut werden. Dieses Papier fasst mehrere empirische, von Experten begutachtete Artikel zusammen, die die Qualität der NP-Praxis unterstützen, und wird in zwei Abschnitten präsentiert: 1) Originalforschung und 2) systematische Übersichtsarbeiten und Metaanalysen. Diese Referenzen sind als kommentierte Bibliographie aufgeführt.</a:t>
            </a:r>
          </a:p>
          <a:p>
            <a:endParaRPr lang="de-DE" b="0" i="0" dirty="0">
              <a:solidFill>
                <a:srgbClr val="000000"/>
              </a:solidFill>
              <a:effectLst/>
              <a:latin typeface="Roboto"/>
            </a:endParaRPr>
          </a:p>
          <a:p>
            <a:r>
              <a:rPr lang="en-US" dirty="0">
                <a:hlinkClick r:id="rId3"/>
              </a:rPr>
              <a:t>Quality of Nurse Practitioner Practice (aanp.org)</a:t>
            </a:r>
            <a:endParaRPr lang="de-DE" dirty="0"/>
          </a:p>
        </p:txBody>
      </p:sp>
      <p:sp>
        <p:nvSpPr>
          <p:cNvPr id="4" name="Foliennummernplatzhalter 3"/>
          <p:cNvSpPr>
            <a:spLocks noGrp="1"/>
          </p:cNvSpPr>
          <p:nvPr>
            <p:ph type="sldNum" sz="quarter" idx="5"/>
          </p:nvPr>
        </p:nvSpPr>
        <p:spPr/>
        <p:txBody>
          <a:bodyPr/>
          <a:lstStyle/>
          <a:p>
            <a:pPr rtl="0"/>
            <a:fld id="{0D0EDF81-139F-488C-872B-4720FBA6BF98}" type="slidenum">
              <a:rPr lang="de-DE" noProof="0" smtClean="0"/>
              <a:t>24</a:t>
            </a:fld>
            <a:endParaRPr lang="de-DE" noProof="0"/>
          </a:p>
        </p:txBody>
      </p:sp>
    </p:spTree>
    <p:extLst>
      <p:ext uri="{BB962C8B-B14F-4D97-AF65-F5344CB8AC3E}">
        <p14:creationId xmlns:p14="http://schemas.microsoft.com/office/powerpoint/2010/main" val="1179935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000000"/>
                </a:solidFill>
                <a:effectLst/>
                <a:latin typeface="Roboto"/>
              </a:rPr>
              <a:t>Ein halbes Jahrhundert Forschung zeigt eindeutig, dass Nurses </a:t>
            </a:r>
            <a:r>
              <a:rPr lang="de-DE" b="0" i="0" dirty="0" err="1">
                <a:solidFill>
                  <a:srgbClr val="000000"/>
                </a:solidFill>
                <a:effectLst/>
                <a:latin typeface="Roboto"/>
              </a:rPr>
              <a:t>Practitioners</a:t>
            </a:r>
            <a:r>
              <a:rPr lang="de-DE" b="0" i="0" dirty="0">
                <a:solidFill>
                  <a:srgbClr val="000000"/>
                </a:solidFill>
                <a:effectLst/>
                <a:latin typeface="Roboto"/>
              </a:rPr>
              <a:t> (NPs) qualitativ hochwertige primäre, akute und spezialisierte Gesundheitsdienste über die gesamte Lebensspanne und in verschiedenen Umgebungen, einschließlich NP-eigenen Praxen, anbieten. NPs haben eine Ausbildung auf Hochschulniveau mit Master- oder Doktorgrad und verfügen über das Wissen und die klinische Kompetenz, um über ihre anfängliche Vorbereitung auf eine registrierte Krankenschwester hinaus Gesundheitsversorgung anzubieten. Als Kliniker, die klinisches Fachwissen in der Diagnose und Behandlung akuter und chronischer Gesundheitszustände mit einem zusätzlichen Schwerpunkt auf Krankheitsprävention, Gesundheitsmanagement und Patientenaufklärung verbinden, bringen NPs eine umfassende Perspektive in die Gesundheitsversorgung ein.</a:t>
            </a:r>
          </a:p>
          <a:p>
            <a:r>
              <a:rPr lang="de-DE" b="0" i="0" dirty="0">
                <a:solidFill>
                  <a:srgbClr val="000000"/>
                </a:solidFill>
                <a:effectLst/>
                <a:latin typeface="Roboto"/>
              </a:rPr>
              <a:t>Seit die NP-Rolle im Jahr 1965 eingeführt wurde, hat die Forschung durchweg die hervorragenden Ergebnisse und die hohe Versorgungsqualität von NPs nachgewiesen. Die gesamte Literatur stützt die Position, dass NPs eine sichere, wirksame, patientenzentrierte, effiziente, gerechte und evidenzbasierte Versorgung bieten. Darüber hinaus ist die NP-Versorgung in der Qualität mit der ihrer Arztkollegen vergleichbar, was durch zahlreiche Studien belegt wurde, die keinen statistisch signifikanten Unterschied zwischen den Ergebnismessungen feststellen. Untersuchungen haben ergeben, dass Patienten, die von NPs betreut werden, weniger unnötige Wiedereinweisungen ins Krankenhaus, weniger potenziell vermeidbare Krankenhausaufenthalte, eine höhere Patientenzufriedenheit und weniger unnötige Besuche in der Notaufnahme haben als Patienten, die von Ärzten betreut werden. Dieses Papier fasst mehrere empirische, von Experten begutachtete Artikel zusammen, die die Qualität der NP-Praxis unterstützen, und wird in zwei Abschnitten präsentiert: 1) Originalforschung und 2) systematische Übersichtsarbeiten und Metaanalysen. Diese Referenzen sind als kommentierte Bibliographie aufgeführt.</a:t>
            </a:r>
          </a:p>
          <a:p>
            <a:endParaRPr lang="de-DE" b="0" i="0" dirty="0">
              <a:solidFill>
                <a:srgbClr val="000000"/>
              </a:solidFill>
              <a:effectLst/>
              <a:latin typeface="Roboto"/>
            </a:endParaRPr>
          </a:p>
          <a:p>
            <a:r>
              <a:rPr lang="en-US" dirty="0">
                <a:hlinkClick r:id="rId3"/>
              </a:rPr>
              <a:t>Quality of Nurse Practitioner Practice (aanp.org)</a:t>
            </a:r>
            <a:endParaRPr lang="de-DE" dirty="0"/>
          </a:p>
        </p:txBody>
      </p:sp>
      <p:sp>
        <p:nvSpPr>
          <p:cNvPr id="4" name="Foliennummernplatzhalter 3"/>
          <p:cNvSpPr>
            <a:spLocks noGrp="1"/>
          </p:cNvSpPr>
          <p:nvPr>
            <p:ph type="sldNum" sz="quarter" idx="5"/>
          </p:nvPr>
        </p:nvSpPr>
        <p:spPr/>
        <p:txBody>
          <a:bodyPr/>
          <a:lstStyle/>
          <a:p>
            <a:pPr rtl="0"/>
            <a:fld id="{0D0EDF81-139F-488C-872B-4720FBA6BF98}" type="slidenum">
              <a:rPr lang="de-DE" noProof="0" smtClean="0"/>
              <a:t>25</a:t>
            </a:fld>
            <a:endParaRPr lang="de-DE" noProof="0"/>
          </a:p>
        </p:txBody>
      </p:sp>
    </p:spTree>
    <p:extLst>
      <p:ext uri="{BB962C8B-B14F-4D97-AF65-F5344CB8AC3E}">
        <p14:creationId xmlns:p14="http://schemas.microsoft.com/office/powerpoint/2010/main" val="3742846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a:p>
        </p:txBody>
      </p:sp>
      <p:sp>
        <p:nvSpPr>
          <p:cNvPr id="4" name="Foliennummernplatzhalter 3"/>
          <p:cNvSpPr>
            <a:spLocks noGrp="1"/>
          </p:cNvSpPr>
          <p:nvPr>
            <p:ph type="sldNum" sz="quarter" idx="5"/>
          </p:nvPr>
        </p:nvSpPr>
        <p:spPr/>
        <p:txBody>
          <a:bodyPr rtlCol="0"/>
          <a:lstStyle/>
          <a:p>
            <a:pPr rtl="0"/>
            <a:fld id="{0D0EDF81-139F-488C-872B-4720FBA6BF98}" type="slidenum">
              <a:rPr lang="de-DE" smtClean="0"/>
              <a:t>26</a:t>
            </a:fld>
            <a:endParaRPr lang="de-DE"/>
          </a:p>
        </p:txBody>
      </p:sp>
    </p:spTree>
    <p:extLst>
      <p:ext uri="{BB962C8B-B14F-4D97-AF65-F5344CB8AC3E}">
        <p14:creationId xmlns:p14="http://schemas.microsoft.com/office/powerpoint/2010/main" val="3631795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0D0EDF81-139F-488C-872B-4720FBA6BF98}" type="slidenum">
              <a:rPr lang="de-DE" noProof="0" smtClean="0"/>
              <a:t>31</a:t>
            </a:fld>
            <a:endParaRPr lang="de-DE" noProof="0"/>
          </a:p>
        </p:txBody>
      </p:sp>
    </p:spTree>
    <p:extLst>
      <p:ext uri="{BB962C8B-B14F-4D97-AF65-F5344CB8AC3E}">
        <p14:creationId xmlns:p14="http://schemas.microsoft.com/office/powerpoint/2010/main" val="1530823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0D0EDF81-139F-488C-872B-4720FBA6BF98}" type="slidenum">
              <a:rPr lang="de-DE" noProof="0" smtClean="0"/>
              <a:t>34</a:t>
            </a:fld>
            <a:endParaRPr lang="de-DE" noProof="0"/>
          </a:p>
        </p:txBody>
      </p:sp>
    </p:spTree>
    <p:extLst>
      <p:ext uri="{BB962C8B-B14F-4D97-AF65-F5344CB8AC3E}">
        <p14:creationId xmlns:p14="http://schemas.microsoft.com/office/powerpoint/2010/main" val="2138634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a:p>
        </p:txBody>
      </p:sp>
      <p:sp>
        <p:nvSpPr>
          <p:cNvPr id="4" name="Foliennummernplatzhalter 3"/>
          <p:cNvSpPr>
            <a:spLocks noGrp="1"/>
          </p:cNvSpPr>
          <p:nvPr>
            <p:ph type="sldNum" sz="quarter" idx="5"/>
          </p:nvPr>
        </p:nvSpPr>
        <p:spPr/>
        <p:txBody>
          <a:bodyPr rtlCol="0"/>
          <a:lstStyle/>
          <a:p>
            <a:pPr rtl="0"/>
            <a:fld id="{0D0EDF81-139F-488C-872B-4720FBA6BF98}" type="slidenum">
              <a:rPr lang="de-DE" smtClean="0"/>
              <a:t>2</a:t>
            </a:fld>
            <a:endParaRPr lang="de-DE"/>
          </a:p>
        </p:txBody>
      </p:sp>
    </p:spTree>
    <p:extLst>
      <p:ext uri="{BB962C8B-B14F-4D97-AF65-F5344CB8AC3E}">
        <p14:creationId xmlns:p14="http://schemas.microsoft.com/office/powerpoint/2010/main" val="244616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a:p>
        </p:txBody>
      </p:sp>
      <p:sp>
        <p:nvSpPr>
          <p:cNvPr id="4" name="Foliennummernplatzhalter 3"/>
          <p:cNvSpPr>
            <a:spLocks noGrp="1"/>
          </p:cNvSpPr>
          <p:nvPr>
            <p:ph type="sldNum" sz="quarter" idx="5"/>
          </p:nvPr>
        </p:nvSpPr>
        <p:spPr/>
        <p:txBody>
          <a:bodyPr rtlCol="0"/>
          <a:lstStyle/>
          <a:p>
            <a:pPr rtl="0"/>
            <a:fld id="{0D0EDF81-139F-488C-872B-4720FBA6BF98}" type="slidenum">
              <a:rPr lang="de-DE" smtClean="0"/>
              <a:t>3</a:t>
            </a:fld>
            <a:endParaRPr lang="de-DE"/>
          </a:p>
        </p:txBody>
      </p:sp>
    </p:spTree>
    <p:extLst>
      <p:ext uri="{BB962C8B-B14F-4D97-AF65-F5344CB8AC3E}">
        <p14:creationId xmlns:p14="http://schemas.microsoft.com/office/powerpoint/2010/main" val="2245800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a:p>
        </p:txBody>
      </p:sp>
      <p:sp>
        <p:nvSpPr>
          <p:cNvPr id="4" name="Foliennummernplatzhalter 3"/>
          <p:cNvSpPr>
            <a:spLocks noGrp="1"/>
          </p:cNvSpPr>
          <p:nvPr>
            <p:ph type="sldNum" sz="quarter" idx="5"/>
          </p:nvPr>
        </p:nvSpPr>
        <p:spPr/>
        <p:txBody>
          <a:bodyPr rtlCol="0"/>
          <a:lstStyle/>
          <a:p>
            <a:pPr rtl="0"/>
            <a:fld id="{0D0EDF81-139F-488C-872B-4720FBA6BF98}" type="slidenum">
              <a:rPr lang="de-DE" smtClean="0"/>
              <a:t>4</a:t>
            </a:fld>
            <a:endParaRPr lang="de-DE"/>
          </a:p>
        </p:txBody>
      </p:sp>
    </p:spTree>
    <p:extLst>
      <p:ext uri="{BB962C8B-B14F-4D97-AF65-F5344CB8AC3E}">
        <p14:creationId xmlns:p14="http://schemas.microsoft.com/office/powerpoint/2010/main" val="2399010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AT" dirty="0"/>
          </a:p>
        </p:txBody>
      </p:sp>
      <p:sp>
        <p:nvSpPr>
          <p:cNvPr id="4" name="Foliennummernplatzhalter 3"/>
          <p:cNvSpPr>
            <a:spLocks noGrp="1"/>
          </p:cNvSpPr>
          <p:nvPr>
            <p:ph type="sldNum" sz="quarter" idx="10"/>
          </p:nvPr>
        </p:nvSpPr>
        <p:spPr/>
        <p:txBody>
          <a:bodyPr/>
          <a:lstStyle/>
          <a:p>
            <a:pPr>
              <a:defRPr/>
            </a:pPr>
            <a:fld id="{FA9C79FA-676F-49D6-ABEE-CC2C00DF172E}" type="slidenum">
              <a:rPr lang="de-AT" smtClean="0"/>
              <a:pPr>
                <a:defRPr/>
              </a:pPr>
              <a:t>5</a:t>
            </a:fld>
            <a:endParaRPr lang="de-A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0D0EDF81-139F-488C-872B-4720FBA6BF98}" type="slidenum">
              <a:rPr lang="de-DE" noProof="0" smtClean="0"/>
              <a:t>8</a:t>
            </a:fld>
            <a:endParaRPr lang="de-DE" noProof="0"/>
          </a:p>
        </p:txBody>
      </p:sp>
    </p:spTree>
    <p:extLst>
      <p:ext uri="{BB962C8B-B14F-4D97-AF65-F5344CB8AC3E}">
        <p14:creationId xmlns:p14="http://schemas.microsoft.com/office/powerpoint/2010/main" val="133516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AT" dirty="0"/>
          </a:p>
        </p:txBody>
      </p:sp>
      <p:sp>
        <p:nvSpPr>
          <p:cNvPr id="4" name="Foliennummernplatzhalter 3"/>
          <p:cNvSpPr>
            <a:spLocks noGrp="1"/>
          </p:cNvSpPr>
          <p:nvPr>
            <p:ph type="sldNum" sz="quarter" idx="10"/>
          </p:nvPr>
        </p:nvSpPr>
        <p:spPr/>
        <p:txBody>
          <a:bodyPr/>
          <a:lstStyle/>
          <a:p>
            <a:pPr>
              <a:defRPr/>
            </a:pPr>
            <a:fld id="{FA9C79FA-676F-49D6-ABEE-CC2C00DF172E}" type="slidenum">
              <a:rPr lang="de-AT" smtClean="0"/>
              <a:pPr>
                <a:defRPr/>
              </a:pPr>
              <a:t>10</a:t>
            </a:fld>
            <a:endParaRPr lang="de-A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AT" dirty="0"/>
          </a:p>
        </p:txBody>
      </p:sp>
      <p:sp>
        <p:nvSpPr>
          <p:cNvPr id="4" name="Foliennummernplatzhalter 3"/>
          <p:cNvSpPr>
            <a:spLocks noGrp="1"/>
          </p:cNvSpPr>
          <p:nvPr>
            <p:ph type="sldNum" sz="quarter" idx="10"/>
          </p:nvPr>
        </p:nvSpPr>
        <p:spPr/>
        <p:txBody>
          <a:bodyPr/>
          <a:lstStyle/>
          <a:p>
            <a:pPr>
              <a:defRPr/>
            </a:pPr>
            <a:fld id="{FA9C79FA-676F-49D6-ABEE-CC2C00DF172E}" type="slidenum">
              <a:rPr lang="de-AT" smtClean="0"/>
              <a:pPr>
                <a:defRPr/>
              </a:pPr>
              <a:t>11</a:t>
            </a:fld>
            <a:endParaRPr lang="de-A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a:p>
        </p:txBody>
      </p:sp>
      <p:sp>
        <p:nvSpPr>
          <p:cNvPr id="4" name="Foliennummernplatzhalter 3"/>
          <p:cNvSpPr>
            <a:spLocks noGrp="1"/>
          </p:cNvSpPr>
          <p:nvPr>
            <p:ph type="sldNum" sz="quarter" idx="5"/>
          </p:nvPr>
        </p:nvSpPr>
        <p:spPr/>
        <p:txBody>
          <a:bodyPr rtlCol="0"/>
          <a:lstStyle/>
          <a:p>
            <a:pPr rtl="0"/>
            <a:fld id="{0D0EDF81-139F-488C-872B-4720FBA6BF98}" type="slidenum">
              <a:rPr lang="de-DE" smtClean="0"/>
              <a:t>13</a:t>
            </a:fld>
            <a:endParaRPr lang="de-DE"/>
          </a:p>
        </p:txBody>
      </p:sp>
    </p:spTree>
    <p:extLst>
      <p:ext uri="{BB962C8B-B14F-4D97-AF65-F5344CB8AC3E}">
        <p14:creationId xmlns:p14="http://schemas.microsoft.com/office/powerpoint/2010/main" val="1598520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9" name="Freihandform: Form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noProof="0"/>
          </a:p>
        </p:txBody>
      </p:sp>
      <p:sp>
        <p:nvSpPr>
          <p:cNvPr id="2" name="Titel 1">
            <a:extLst>
              <a:ext uri="{FF2B5EF4-FFF2-40B4-BE49-F238E27FC236}">
                <a16:creationId xmlns:a16="http://schemas.microsoft.com/office/drawing/2014/main" id="{807094A5-EB6F-441D-88F8-CD7A30C84707}"/>
              </a:ext>
            </a:extLst>
          </p:cNvPr>
          <p:cNvSpPr>
            <a:spLocks noGrp="1"/>
          </p:cNvSpPr>
          <p:nvPr>
            <p:ph type="ctrTitle" hasCustomPrompt="1"/>
          </p:nvPr>
        </p:nvSpPr>
        <p:spPr>
          <a:xfrm>
            <a:off x="932688" y="1673352"/>
            <a:ext cx="5596128" cy="3511296"/>
          </a:xfrm>
        </p:spPr>
        <p:txBody>
          <a:bodyPr rtlCol="0" anchor="ctr">
            <a:normAutofit/>
          </a:bodyPr>
          <a:lstStyle>
            <a:lvl1pPr algn="l">
              <a:lnSpc>
                <a:spcPct val="100000"/>
              </a:lnSpc>
              <a:defRPr sz="4800">
                <a:solidFill>
                  <a:schemeClr val="bg1"/>
                </a:solidFill>
              </a:defRPr>
            </a:lvl1pPr>
          </a:lstStyle>
          <a:p>
            <a:pPr rtl="0"/>
            <a:r>
              <a:rPr lang="de-DE" noProof="0"/>
              <a:t>Titelmasterformat durch Klicken bearbeiten</a:t>
            </a:r>
          </a:p>
        </p:txBody>
      </p:sp>
      <p:sp>
        <p:nvSpPr>
          <p:cNvPr id="3" name="Untertitel 2">
            <a:extLst>
              <a:ext uri="{FF2B5EF4-FFF2-40B4-BE49-F238E27FC236}">
                <a16:creationId xmlns:a16="http://schemas.microsoft.com/office/drawing/2014/main" id="{1C7CE1E3-3929-42A6-81B7-056BD88EF353}"/>
              </a:ext>
            </a:extLst>
          </p:cNvPr>
          <p:cNvSpPr>
            <a:spLocks noGrp="1"/>
          </p:cNvSpPr>
          <p:nvPr>
            <p:ph type="subTitle" idx="1" hasCustomPrompt="1"/>
          </p:nvPr>
        </p:nvSpPr>
        <p:spPr>
          <a:xfrm>
            <a:off x="8110728" y="1674546"/>
            <a:ext cx="3401568" cy="3508908"/>
          </a:xfrm>
        </p:spPr>
        <p:txBody>
          <a:bodyPr rtlCol="0"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leich 3 Spalte">
    <p:spTree>
      <p:nvGrpSpPr>
        <p:cNvPr id="1" name=""/>
        <p:cNvGrpSpPr/>
        <p:nvPr/>
      </p:nvGrpSpPr>
      <p:grpSpPr>
        <a:xfrm>
          <a:off x="0" y="0"/>
          <a:ext cx="0" cy="0"/>
          <a:chOff x="0" y="0"/>
          <a:chExt cx="0" cy="0"/>
        </a:xfrm>
      </p:grpSpPr>
      <p:sp>
        <p:nvSpPr>
          <p:cNvPr id="10" name="Freihandform: F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de-DE"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de-DE" noProof="0"/>
              <a:t>Titelmasterformat durch Klicken bearbeiten</a:t>
            </a:r>
          </a:p>
        </p:txBody>
      </p:sp>
      <p:sp>
        <p:nvSpPr>
          <p:cNvPr id="3" name="Textplatzhalter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durch Klicken bearbeiten</a:t>
            </a:r>
          </a:p>
        </p:txBody>
      </p:sp>
      <p:sp>
        <p:nvSpPr>
          <p:cNvPr id="4" name="Inhaltsplatzhalter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4541520"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durch Klicken bearbeiten</a:t>
            </a:r>
          </a:p>
        </p:txBody>
      </p:sp>
      <p:sp>
        <p:nvSpPr>
          <p:cNvPr id="6" name="Inhaltsplatzhalter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4541520"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4">
            <a:extLst>
              <a:ext uri="{FF2B5EF4-FFF2-40B4-BE49-F238E27FC236}">
                <a16:creationId xmlns:a16="http://schemas.microsoft.com/office/drawing/2014/main" id="{B4B72819-870F-4CC8-9DEF-58C3AB4CD685}"/>
              </a:ext>
            </a:extLst>
          </p:cNvPr>
          <p:cNvSpPr>
            <a:spLocks noGrp="1"/>
          </p:cNvSpPr>
          <p:nvPr>
            <p:ph type="body" sz="quarter" idx="13" hasCustomPrompt="1"/>
          </p:nvPr>
        </p:nvSpPr>
        <p:spPr>
          <a:xfrm>
            <a:off x="8243252"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durch Klicken bearbeiten</a:t>
            </a:r>
          </a:p>
        </p:txBody>
      </p:sp>
      <p:sp>
        <p:nvSpPr>
          <p:cNvPr id="12" name="Inhaltsplatzhalter 5">
            <a:extLst>
              <a:ext uri="{FF2B5EF4-FFF2-40B4-BE49-F238E27FC236}">
                <a16:creationId xmlns:a16="http://schemas.microsoft.com/office/drawing/2014/main" id="{D7812E9D-BE2A-41F4-AA15-DC0B8C56AE77}"/>
              </a:ext>
            </a:extLst>
          </p:cNvPr>
          <p:cNvSpPr>
            <a:spLocks noGrp="1"/>
          </p:cNvSpPr>
          <p:nvPr>
            <p:ph sz="quarter" idx="14" hasCustomPrompt="1"/>
          </p:nvPr>
        </p:nvSpPr>
        <p:spPr>
          <a:xfrm>
            <a:off x="8243252"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Datumsplatzhalter 3">
            <a:extLst>
              <a:ext uri="{FF2B5EF4-FFF2-40B4-BE49-F238E27FC236}">
                <a16:creationId xmlns:a16="http://schemas.microsoft.com/office/drawing/2014/main" id="{340DD7D0-4090-4EBE-AF50-7D7F9AE5D48C}"/>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14" name="Fußzeilenplatzhalter 4">
            <a:extLst>
              <a:ext uri="{FF2B5EF4-FFF2-40B4-BE49-F238E27FC236}">
                <a16:creationId xmlns:a16="http://schemas.microsoft.com/office/drawing/2014/main" id="{458551E6-1A6B-4D85-A1A9-79CF7A7D48B9}"/>
              </a:ext>
            </a:extLst>
          </p:cNvPr>
          <p:cNvSpPr>
            <a:spLocks noGrp="1"/>
          </p:cNvSpPr>
          <p:nvPr>
            <p:ph type="ftr" sz="quarter" idx="11"/>
          </p:nvPr>
        </p:nvSpPr>
        <p:spPr>
          <a:xfrm>
            <a:off x="4038600" y="6356350"/>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Inhalt mit 2 Bildern">
    <p:spTree>
      <p:nvGrpSpPr>
        <p:cNvPr id="1" name=""/>
        <p:cNvGrpSpPr/>
        <p:nvPr/>
      </p:nvGrpSpPr>
      <p:grpSpPr>
        <a:xfrm>
          <a:off x="0" y="0"/>
          <a:ext cx="0" cy="0"/>
          <a:chOff x="0" y="0"/>
          <a:chExt cx="0" cy="0"/>
        </a:xfrm>
      </p:grpSpPr>
      <p:sp>
        <p:nvSpPr>
          <p:cNvPr id="17" name="Bildplatzhalt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de-DE" noProof="0"/>
              <a:t>Bild durch Klicken auf Symbol hinzufügen</a:t>
            </a:r>
          </a:p>
        </p:txBody>
      </p:sp>
      <p:sp>
        <p:nvSpPr>
          <p:cNvPr id="16" name="Bildplatzhalt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de-DE" noProof="0"/>
              <a:t>Bild durch Klicken auf Symbol hinzufügen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de-DE" noProof="0"/>
              <a:t>Titelmasterformat durch Klicken bearbeiten</a:t>
            </a:r>
          </a:p>
        </p:txBody>
      </p:sp>
      <p:sp>
        <p:nvSpPr>
          <p:cNvPr id="3" name="Inhaltsplatzhalter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schluss">
    <p:spTree>
      <p:nvGrpSpPr>
        <p:cNvPr id="1" name=""/>
        <p:cNvGrpSpPr/>
        <p:nvPr/>
      </p:nvGrpSpPr>
      <p:grpSpPr>
        <a:xfrm>
          <a:off x="0" y="0"/>
          <a:ext cx="0" cy="0"/>
          <a:chOff x="0" y="0"/>
          <a:chExt cx="0" cy="0"/>
        </a:xfrm>
      </p:grpSpPr>
      <p:sp>
        <p:nvSpPr>
          <p:cNvPr id="17" name="Bildplatzhalt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de-DE" noProof="0"/>
              <a:t>Bild durch Klicken auf Symbol hinzufügen</a:t>
            </a:r>
          </a:p>
        </p:txBody>
      </p:sp>
      <p:sp>
        <p:nvSpPr>
          <p:cNvPr id="18" name="Bildplatzhalt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de-DE" noProof="0"/>
              <a:t>Bild durch Klicken auf Symbol hinzufügen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de-DE" noProof="0"/>
              <a:t>Titelmasterformat durch Klicken bearbeiten</a:t>
            </a:r>
          </a:p>
        </p:txBody>
      </p:sp>
      <p:sp>
        <p:nvSpPr>
          <p:cNvPr id="7" name="Textplatzhalter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de-DE" noProof="0"/>
              <a:t>Textmasterformat durch Klicken bearbeiten</a:t>
            </a:r>
          </a:p>
        </p:txBody>
      </p:sp>
      <p:sp>
        <p:nvSpPr>
          <p:cNvPr id="8" name="Textplatzhalter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de-DE" noProof="0"/>
              <a:t>Textmasterformat durch Klicken bearbeiten</a:t>
            </a:r>
          </a:p>
        </p:txBody>
      </p:sp>
      <p:sp>
        <p:nvSpPr>
          <p:cNvPr id="9" name="Textplatzhalter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de-DE" noProof="0"/>
              <a:t>Textmasterformat durch Klicken bearbeiten</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7" name="Grafik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de-DE"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831850" y="1078991"/>
            <a:ext cx="5266944" cy="3136392"/>
          </a:xfrm>
        </p:spPr>
        <p:txBody>
          <a:bodyPr rtlCol="0" anchor="b">
            <a:normAutofit/>
          </a:bodyPr>
          <a:lstStyle>
            <a:lvl1pPr>
              <a:defRPr sz="4800"/>
            </a:lvl1pPr>
          </a:lstStyle>
          <a:p>
            <a:pPr rtl="0"/>
            <a:r>
              <a:rPr lang="de-DE" noProof="0"/>
              <a:t>Titelmasterformat durch Klicken bearbeiten</a:t>
            </a:r>
          </a:p>
        </p:txBody>
      </p:sp>
      <p:sp>
        <p:nvSpPr>
          <p:cNvPr id="3" name="Textplatzhalter 2">
            <a:extLst>
              <a:ext uri="{FF2B5EF4-FFF2-40B4-BE49-F238E27FC236}">
                <a16:creationId xmlns:a16="http://schemas.microsoft.com/office/drawing/2014/main" id="{BE8BBAC4-9088-44CF-BA2D-B8DD24FB5274}"/>
              </a:ext>
            </a:extLst>
          </p:cNvPr>
          <p:cNvSpPr>
            <a:spLocks noGrp="1"/>
          </p:cNvSpPr>
          <p:nvPr>
            <p:ph type="body" idx="1" hasCustomPrompt="1"/>
          </p:nvPr>
        </p:nvSpPr>
        <p:spPr>
          <a:xfrm>
            <a:off x="831850" y="4279392"/>
            <a:ext cx="5266944" cy="1500187"/>
          </a:xfrm>
        </p:spPr>
        <p:txBody>
          <a:bodyPr rtlCol="0"/>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durch Klicken bearbeiten</a:t>
            </a:r>
          </a:p>
        </p:txBody>
      </p:sp>
      <p:sp>
        <p:nvSpPr>
          <p:cNvPr id="8" name="Datumsplatzhalter 3">
            <a:extLst>
              <a:ext uri="{FF2B5EF4-FFF2-40B4-BE49-F238E27FC236}">
                <a16:creationId xmlns:a16="http://schemas.microsoft.com/office/drawing/2014/main" id="{2C58DC4E-1D63-4069-8AE7-B8EAFCD9E707}"/>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9" name="Fußzeilenplatzhalter 4">
            <a:extLst>
              <a:ext uri="{FF2B5EF4-FFF2-40B4-BE49-F238E27FC236}">
                <a16:creationId xmlns:a16="http://schemas.microsoft.com/office/drawing/2014/main" id="{C90B7F72-9917-4511-9ABA-697B66922DE7}"/>
              </a:ext>
            </a:extLst>
          </p:cNvPr>
          <p:cNvSpPr>
            <a:spLocks noGrp="1"/>
          </p:cNvSpPr>
          <p:nvPr>
            <p:ph type="ftr" sz="quarter" idx="11"/>
          </p:nvPr>
        </p:nvSpPr>
        <p:spPr>
          <a:xfrm>
            <a:off x="4038600" y="6356350"/>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D4387B56-92FC-4086-BDFA-EB4259F5C4E2}"/>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5" name="Fußzeilenplatzhalter 4">
            <a:extLst>
              <a:ext uri="{FF2B5EF4-FFF2-40B4-BE49-F238E27FC236}">
                <a16:creationId xmlns:a16="http://schemas.microsoft.com/office/drawing/2014/main" id="{040DD507-769B-4ADA-BBC8-0F8C4899D30E}"/>
              </a:ext>
            </a:extLst>
          </p:cNvPr>
          <p:cNvSpPr>
            <a:spLocks noGrp="1"/>
          </p:cNvSpPr>
          <p:nvPr>
            <p:ph type="ftr" sz="quarter" idx="11"/>
          </p:nvPr>
        </p:nvSpPr>
        <p:spPr>
          <a:xfrm>
            <a:off x="4038600" y="6356350"/>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8" name="Freihandform: Form 7" descr="Tag=AccentColor&#10;Flavor=Light&#10;Target=Fill">
            <a:extLst>
              <a:ext uri="{FF2B5EF4-FFF2-40B4-BE49-F238E27FC236}">
                <a16:creationId xmlns:a16="http://schemas.microsoft.com/office/drawing/2014/main" id="{76C5A8FA-6B61-4934-AF55-C595090CA5DC}"/>
              </a:ext>
            </a:extLst>
          </p:cNvPr>
          <p:cNvSpPr/>
          <p:nvPr userDrawn="1"/>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de-DE" noProof="0">
              <a:solidFill>
                <a:schemeClr val="tx1"/>
              </a:solidFill>
            </a:endParaRPr>
          </a:p>
        </p:txBody>
      </p:sp>
      <p:sp>
        <p:nvSpPr>
          <p:cNvPr id="2" name="Titel 1">
            <a:extLst>
              <a:ext uri="{FF2B5EF4-FFF2-40B4-BE49-F238E27FC236}">
                <a16:creationId xmlns:a16="http://schemas.microsoft.com/office/drawing/2014/main" id="{146AD042-DE90-4088-8A07-B9A64C2CE03E}"/>
              </a:ext>
            </a:extLst>
          </p:cNvPr>
          <p:cNvSpPr>
            <a:spLocks noGrp="1"/>
          </p:cNvSpPr>
          <p:nvPr>
            <p:ph type="title" hasCustomPrompt="1"/>
          </p:nvPr>
        </p:nvSpPr>
        <p:spPr>
          <a:xfrm>
            <a:off x="839788" y="640080"/>
            <a:ext cx="3886200" cy="2953512"/>
          </a:xfrm>
        </p:spPr>
        <p:txBody>
          <a:bodyPr rtlCol="0" anchor="b"/>
          <a:lstStyle>
            <a:lvl1pPr>
              <a:defRPr sz="3200"/>
            </a:lvl1pPr>
          </a:lstStyle>
          <a:p>
            <a:pPr rtl="0"/>
            <a:r>
              <a:rPr lang="de-DE" noProof="0"/>
              <a:t>Titelmasterformat durch Klicken bearbeiten</a:t>
            </a:r>
          </a:p>
        </p:txBody>
      </p:sp>
      <p:sp>
        <p:nvSpPr>
          <p:cNvPr id="3" name="Inhaltsplatzhalter 2">
            <a:extLst>
              <a:ext uri="{FF2B5EF4-FFF2-40B4-BE49-F238E27FC236}">
                <a16:creationId xmlns:a16="http://schemas.microsoft.com/office/drawing/2014/main" id="{BF2FFC98-62A0-445A-BEDA-785BE925A1D8}"/>
              </a:ext>
            </a:extLst>
          </p:cNvPr>
          <p:cNvSpPr>
            <a:spLocks noGrp="1"/>
          </p:cNvSpPr>
          <p:nvPr>
            <p:ph idx="1" hasCustomPrompt="1"/>
          </p:nvPr>
        </p:nvSpPr>
        <p:spPr>
          <a:xfrm>
            <a:off x="7059168" y="640080"/>
            <a:ext cx="4489704" cy="5596128"/>
          </a:xfrm>
        </p:spPr>
        <p:txBody>
          <a:bodyPr rtlCol="0"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a:extLst>
              <a:ext uri="{FF2B5EF4-FFF2-40B4-BE49-F238E27FC236}">
                <a16:creationId xmlns:a16="http://schemas.microsoft.com/office/drawing/2014/main" id="{DB4D7827-8489-4EE4-88EE-16685FE6DE8A}"/>
              </a:ext>
            </a:extLst>
          </p:cNvPr>
          <p:cNvSpPr>
            <a:spLocks noGrp="1"/>
          </p:cNvSpPr>
          <p:nvPr>
            <p:ph type="body" sz="half" idx="2" hasCustomPrompt="1"/>
          </p:nvPr>
        </p:nvSpPr>
        <p:spPr>
          <a:xfrm>
            <a:off x="839788" y="3776472"/>
            <a:ext cx="3886200" cy="24688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durch Klicken bearbeiten</a:t>
            </a:r>
          </a:p>
        </p:txBody>
      </p:sp>
      <p:sp>
        <p:nvSpPr>
          <p:cNvPr id="9" name="Datumsplatzhalter 3">
            <a:extLst>
              <a:ext uri="{FF2B5EF4-FFF2-40B4-BE49-F238E27FC236}">
                <a16:creationId xmlns:a16="http://schemas.microsoft.com/office/drawing/2014/main" id="{749A4F1D-7406-4B59-99AC-2338E3EEC2EE}"/>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10" name="Fußzeilenplatzhalter 4">
            <a:extLst>
              <a:ext uri="{FF2B5EF4-FFF2-40B4-BE49-F238E27FC236}">
                <a16:creationId xmlns:a16="http://schemas.microsoft.com/office/drawing/2014/main" id="{07361315-0937-44B0-BEA3-DF5EA2BBEE62}"/>
              </a:ext>
            </a:extLst>
          </p:cNvPr>
          <p:cNvSpPr>
            <a:spLocks noGrp="1"/>
          </p:cNvSpPr>
          <p:nvPr>
            <p:ph type="ftr" sz="quarter" idx="11"/>
          </p:nvPr>
        </p:nvSpPr>
        <p:spPr>
          <a:xfrm>
            <a:off x="4038600" y="6356350"/>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8" name="Grafik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de-DE" noProof="0"/>
          </a:p>
        </p:txBody>
      </p:sp>
      <p:sp>
        <p:nvSpPr>
          <p:cNvPr id="2" name="Titel 1">
            <a:extLst>
              <a:ext uri="{FF2B5EF4-FFF2-40B4-BE49-F238E27FC236}">
                <a16:creationId xmlns:a16="http://schemas.microsoft.com/office/drawing/2014/main" id="{48DB1DFE-8154-440D-93CF-FEF7860E897F}"/>
              </a:ext>
            </a:extLst>
          </p:cNvPr>
          <p:cNvSpPr>
            <a:spLocks noGrp="1"/>
          </p:cNvSpPr>
          <p:nvPr>
            <p:ph type="title" hasCustomPrompt="1"/>
          </p:nvPr>
        </p:nvSpPr>
        <p:spPr>
          <a:xfrm>
            <a:off x="1399032" y="2523744"/>
            <a:ext cx="3831336" cy="1453896"/>
          </a:xfrm>
        </p:spPr>
        <p:txBody>
          <a:bodyPr rtlCol="0" anchor="b"/>
          <a:lstStyle>
            <a:lvl1pPr algn="ctr">
              <a:defRPr sz="3200">
                <a:solidFill>
                  <a:schemeClr val="bg1"/>
                </a:solidFill>
              </a:defRPr>
            </a:lvl1pPr>
          </a:lstStyle>
          <a:p>
            <a:pPr rtl="0"/>
            <a:r>
              <a:rPr lang="de-DE" noProof="0"/>
              <a:t>Titelmasterformat durch Klicken bearbeiten</a:t>
            </a:r>
          </a:p>
        </p:txBody>
      </p:sp>
      <p:sp>
        <p:nvSpPr>
          <p:cNvPr id="3" name="Bildplatzhalter 2">
            <a:extLst>
              <a:ext uri="{FF2B5EF4-FFF2-40B4-BE49-F238E27FC236}">
                <a16:creationId xmlns:a16="http://schemas.microsoft.com/office/drawing/2014/main" id="{9CD9D1F5-05CC-48F3-A314-315EF1703043}"/>
              </a:ext>
            </a:extLst>
          </p:cNvPr>
          <p:cNvSpPr>
            <a:spLocks noGrp="1"/>
          </p:cNvSpPr>
          <p:nvPr>
            <p:ph type="pic" idx="1" hasCustomPrompt="1"/>
          </p:nvPr>
        </p:nvSpPr>
        <p:spPr>
          <a:xfrm>
            <a:off x="6711696" y="640079"/>
            <a:ext cx="4837176" cy="556869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a:extLst>
              <a:ext uri="{FF2B5EF4-FFF2-40B4-BE49-F238E27FC236}">
                <a16:creationId xmlns:a16="http://schemas.microsoft.com/office/drawing/2014/main" id="{211807DE-1178-4BBB-89D8-9046239C2DE9}"/>
              </a:ext>
            </a:extLst>
          </p:cNvPr>
          <p:cNvSpPr>
            <a:spLocks noGrp="1"/>
          </p:cNvSpPr>
          <p:nvPr>
            <p:ph type="body" sz="half" idx="2" hasCustomPrompt="1"/>
          </p:nvPr>
        </p:nvSpPr>
        <p:spPr>
          <a:xfrm>
            <a:off x="1655064" y="4087368"/>
            <a:ext cx="3319272" cy="649224"/>
          </a:xfrm>
        </p:spPr>
        <p:txBody>
          <a:bodyPr rtlCol="0">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durch Klicken bearbeiten</a:t>
            </a:r>
          </a:p>
        </p:txBody>
      </p:sp>
      <p:sp>
        <p:nvSpPr>
          <p:cNvPr id="9" name="Datumsplatzhalter 3">
            <a:extLst>
              <a:ext uri="{FF2B5EF4-FFF2-40B4-BE49-F238E27FC236}">
                <a16:creationId xmlns:a16="http://schemas.microsoft.com/office/drawing/2014/main" id="{12FEA633-A210-49ED-B826-418996A5F5C5}"/>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10" name="Fußzeilenplatzhalter 4">
            <a:extLst>
              <a:ext uri="{FF2B5EF4-FFF2-40B4-BE49-F238E27FC236}">
                <a16:creationId xmlns:a16="http://schemas.microsoft.com/office/drawing/2014/main" id="{3512971B-0188-4508-A83D-86C564F8E0D7}"/>
              </a:ext>
            </a:extLst>
          </p:cNvPr>
          <p:cNvSpPr>
            <a:spLocks noGrp="1"/>
          </p:cNvSpPr>
          <p:nvPr>
            <p:ph type="ftr" sz="quarter" idx="11"/>
          </p:nvPr>
        </p:nvSpPr>
        <p:spPr>
          <a:xfrm>
            <a:off x="4038600" y="6356350"/>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240669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39045C0-B1E8-4F73-BD89-55CB280011D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dirty="0"/>
          </a:p>
        </p:txBody>
      </p:sp>
      <p:sp>
        <p:nvSpPr>
          <p:cNvPr id="6" name="Foliennummernplatzhalter 5">
            <a:extLst>
              <a:ext uri="{FF2B5EF4-FFF2-40B4-BE49-F238E27FC236}">
                <a16:creationId xmlns:a16="http://schemas.microsoft.com/office/drawing/2014/main" id="{8811D306-2358-4AEC-94FE-AEA3C6B94DF5}"/>
              </a:ext>
            </a:extLst>
          </p:cNvPr>
          <p:cNvSpPr>
            <a:spLocks noGrp="1"/>
          </p:cNvSpPr>
          <p:nvPr>
            <p:ph type="sldNum" sz="quarter" idx="12"/>
          </p:nvPr>
        </p:nvSpPr>
        <p:spPr/>
        <p:txBody>
          <a:bodyPr/>
          <a:lstStyle/>
          <a:p>
            <a:fld id="{863C3C52-E662-4D09-A499-1E6BB2C6D947}" type="slidenum">
              <a:rPr lang="de-AT" smtClean="0"/>
              <a:t>‹Nr.›</a:t>
            </a:fld>
            <a:endParaRPr lang="de-AT"/>
          </a:p>
        </p:txBody>
      </p:sp>
      <p:sp>
        <p:nvSpPr>
          <p:cNvPr id="8" name="Textplatzhalter 10">
            <a:extLst>
              <a:ext uri="{FF2B5EF4-FFF2-40B4-BE49-F238E27FC236}">
                <a16:creationId xmlns:a16="http://schemas.microsoft.com/office/drawing/2014/main" id="{2CE80E84-C6F4-4014-98EC-C42777336D93}"/>
              </a:ext>
            </a:extLst>
          </p:cNvPr>
          <p:cNvSpPr>
            <a:spLocks noGrp="1"/>
          </p:cNvSpPr>
          <p:nvPr>
            <p:ph type="body" sz="quarter" idx="14" hasCustomPrompt="1"/>
          </p:nvPr>
        </p:nvSpPr>
        <p:spPr>
          <a:xfrm>
            <a:off x="8157937" y="274974"/>
            <a:ext cx="3699101" cy="330200"/>
          </a:xfrm>
        </p:spPr>
        <p:txBody>
          <a:bodyPr anchor="b"/>
          <a:lstStyle>
            <a:lvl1pPr marL="0" indent="0" algn="r">
              <a:buNone/>
              <a:defRPr sz="1800">
                <a:solidFill>
                  <a:schemeClr val="tx2"/>
                </a:solidFill>
              </a:defRPr>
            </a:lvl1pPr>
          </a:lstStyle>
          <a:p>
            <a:r>
              <a:rPr lang="de-AT" dirty="0"/>
              <a:t>Titel oder Kapitel</a:t>
            </a:r>
          </a:p>
        </p:txBody>
      </p:sp>
      <p:sp>
        <p:nvSpPr>
          <p:cNvPr id="7" name="Titel 6">
            <a:extLst>
              <a:ext uri="{FF2B5EF4-FFF2-40B4-BE49-F238E27FC236}">
                <a16:creationId xmlns:a16="http://schemas.microsoft.com/office/drawing/2014/main" id="{929C84FC-6BE2-45DA-B9BF-1FF8133CAB1D}"/>
              </a:ext>
            </a:extLst>
          </p:cNvPr>
          <p:cNvSpPr>
            <a:spLocks noGrp="1"/>
          </p:cNvSpPr>
          <p:nvPr>
            <p:ph type="title"/>
          </p:nvPr>
        </p:nvSpPr>
        <p:spPr/>
        <p:txBody>
          <a:bodyPr/>
          <a:lstStyle/>
          <a:p>
            <a:r>
              <a:rPr lang="de-DE"/>
              <a:t>Mastertitelformat bearbeiten</a:t>
            </a:r>
            <a:endParaRPr lang="de-AT" dirty="0"/>
          </a:p>
        </p:txBody>
      </p:sp>
    </p:spTree>
    <p:extLst>
      <p:ext uri="{BB962C8B-B14F-4D97-AF65-F5344CB8AC3E}">
        <p14:creationId xmlns:p14="http://schemas.microsoft.com/office/powerpoint/2010/main" val="403397055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mit 4 Bildern">
    <p:spTree>
      <p:nvGrpSpPr>
        <p:cNvPr id="1" name=""/>
        <p:cNvGrpSpPr/>
        <p:nvPr/>
      </p:nvGrpSpPr>
      <p:grpSpPr>
        <a:xfrm>
          <a:off x="0" y="0"/>
          <a:ext cx="0" cy="0"/>
          <a:chOff x="0" y="0"/>
          <a:chExt cx="0" cy="0"/>
        </a:xfrm>
      </p:grpSpPr>
      <p:sp>
        <p:nvSpPr>
          <p:cNvPr id="24" name="Bildplatzhalt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de-DE" noProof="0"/>
              <a:t>Bild durch Klicken auf Symbol hinzufügen</a:t>
            </a:r>
          </a:p>
        </p:txBody>
      </p:sp>
      <p:sp>
        <p:nvSpPr>
          <p:cNvPr id="23" name="Bildplatzhalt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de-DE" noProof="0"/>
              <a:t>Bild durch Klicken auf Symbol hinzufügen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de-DE" noProof="0"/>
              <a:t>Titelmasterformat durch Klicken bearbeiten</a:t>
            </a:r>
          </a:p>
        </p:txBody>
      </p:sp>
      <p:sp>
        <p:nvSpPr>
          <p:cNvPr id="3" name="Inhaltsplatzhalter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p:txBody>
      </p:sp>
      <p:sp>
        <p:nvSpPr>
          <p:cNvPr id="5" name="Fußzeilenplatzhalt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pPr algn="l" rtl="0"/>
            <a:r>
              <a:rPr lang="de-DE" noProof="0"/>
              <a:t>Präsentationstitel</a:t>
            </a:r>
          </a:p>
        </p:txBody>
      </p:sp>
      <p:sp>
        <p:nvSpPr>
          <p:cNvPr id="19" name="Bildplatzhalt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de-DE" noProof="0"/>
              <a:t>Bild durch Klicken auf Symbol hinzufügen</a:t>
            </a:r>
          </a:p>
        </p:txBody>
      </p:sp>
      <p:sp>
        <p:nvSpPr>
          <p:cNvPr id="20" name="Bildplatzhalt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de-DE" noProof="0"/>
              <a:t>Bild durch Klicken auf Symbol hinzufügen</a:t>
            </a:r>
          </a:p>
        </p:txBody>
      </p:sp>
    </p:spTree>
    <p:extLst>
      <p:ext uri="{BB962C8B-B14F-4D97-AF65-F5344CB8AC3E}">
        <p14:creationId xmlns:p14="http://schemas.microsoft.com/office/powerpoint/2010/main" val="3796646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Übergang">
    <p:spTree>
      <p:nvGrpSpPr>
        <p:cNvPr id="1" name=""/>
        <p:cNvGrpSpPr/>
        <p:nvPr/>
      </p:nvGrpSpPr>
      <p:grpSpPr>
        <a:xfrm>
          <a:off x="0" y="0"/>
          <a:ext cx="0" cy="0"/>
          <a:chOff x="0" y="0"/>
          <a:chExt cx="0" cy="0"/>
        </a:xfrm>
      </p:grpSpPr>
      <p:sp>
        <p:nvSpPr>
          <p:cNvPr id="9" name="Freihandform: Form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de-DE" noProof="0"/>
              <a:t>Titel</a:t>
            </a:r>
          </a:p>
        </p:txBody>
      </p:sp>
      <p:sp>
        <p:nvSpPr>
          <p:cNvPr id="4" name="Datumsplatzhalter 3">
            <a:extLst>
              <a:ext uri="{FF2B5EF4-FFF2-40B4-BE49-F238E27FC236}">
                <a16:creationId xmlns:a16="http://schemas.microsoft.com/office/drawing/2014/main" id="{3793FB3F-D2A6-4919-B57B-C08861D46303}"/>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5" name="Fußzeilenplatzhalt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lvl1pPr>
              <a:defRPr/>
            </a:lvl1pPr>
          </a:lstStyle>
          <a:p>
            <a:r>
              <a:rPr lang="de-DE" dirty="0"/>
              <a:t>Rappold, ANP Dialoge</a:t>
            </a:r>
          </a:p>
        </p:txBody>
      </p:sp>
      <p:sp>
        <p:nvSpPr>
          <p:cNvPr id="15" name="Inhaltsplatzhalter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de-DE" noProof="0"/>
              <a:t>Textmasterformat durch Klicken bearbeiten</a:t>
            </a:r>
          </a:p>
        </p:txBody>
      </p:sp>
    </p:spTree>
    <p:extLst>
      <p:ext uri="{BB962C8B-B14F-4D97-AF65-F5344CB8AC3E}">
        <p14:creationId xmlns:p14="http://schemas.microsoft.com/office/powerpoint/2010/main" val="365546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mit 2 Bildern">
    <p:spTree>
      <p:nvGrpSpPr>
        <p:cNvPr id="1" name=""/>
        <p:cNvGrpSpPr/>
        <p:nvPr/>
      </p:nvGrpSpPr>
      <p:grpSpPr>
        <a:xfrm>
          <a:off x="0" y="0"/>
          <a:ext cx="0" cy="0"/>
          <a:chOff x="0" y="0"/>
          <a:chExt cx="0" cy="0"/>
        </a:xfrm>
      </p:grpSpPr>
      <p:sp>
        <p:nvSpPr>
          <p:cNvPr id="16" name="Bildplatzhalt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de-DE" noProof="0"/>
              <a:t>Bild durch Klicken auf Symbol hinzufügen</a:t>
            </a:r>
          </a:p>
        </p:txBody>
      </p:sp>
      <p:sp>
        <p:nvSpPr>
          <p:cNvPr id="15" name="Bildplatzhalt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de-DE" noProof="0"/>
              <a:t>Bild durch Klicken auf Symbol hinzufügen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de-DE" noProof="0"/>
              <a:t>Hier Titel einfügen</a:t>
            </a:r>
          </a:p>
        </p:txBody>
      </p:sp>
      <p:sp>
        <p:nvSpPr>
          <p:cNvPr id="18" name="Unter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Untertitel</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7" name="Freihandform: Form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de-DE" noProof="0"/>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p:txBody>
          <a:bodyPr rtlCol="0">
            <a:normAutofit/>
          </a:bodyPr>
          <a:lstStyle>
            <a:lvl1pPr>
              <a:defRPr sz="4000"/>
            </a:lvl1pPr>
          </a:lstStyle>
          <a:p>
            <a:pPr rtl="0"/>
            <a:r>
              <a:rPr lang="de-DE" noProof="0"/>
              <a:t>Titelmasterformat durch Klicken bearbeiten</a:t>
            </a:r>
          </a:p>
        </p:txBody>
      </p:sp>
      <p:sp>
        <p:nvSpPr>
          <p:cNvPr id="3" name="Inhaltsplatzhalter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011680"/>
            <a:ext cx="10515600" cy="4160520"/>
          </a:xfrm>
        </p:spPr>
        <p:txBody>
          <a:bodyPr rtlCol="0"/>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lvl1pPr>
              <a:defRPr/>
            </a:lvl1pPr>
          </a:lstStyle>
          <a:p>
            <a:r>
              <a:rPr lang="de-DE" dirty="0"/>
              <a:t>09.05.2022</a:t>
            </a:r>
          </a:p>
        </p:txBody>
      </p:sp>
      <p:sp>
        <p:nvSpPr>
          <p:cNvPr id="5" name="Fußzeilenplatzhalt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lvl1pPr>
              <a:defRPr/>
            </a:lvl1pPr>
          </a:lstStyle>
          <a:p>
            <a:r>
              <a:rPr lang="de-DE" dirty="0"/>
              <a:t>Rappold, ANP Dialoge</a:t>
            </a:r>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6" name="Grafik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de-DE"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de-DE" noProof="0"/>
              <a:t>Titelmasterformat durch Klicken bearbeiten</a:t>
            </a:r>
          </a:p>
        </p:txBody>
      </p:sp>
      <p:sp>
        <p:nvSpPr>
          <p:cNvPr id="8" name="Textplatzhalter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de-DE" noProof="0"/>
              <a:t>Textmasterformat durch Klicken bearbeiten</a:t>
            </a:r>
          </a:p>
        </p:txBody>
      </p:sp>
      <p:sp>
        <p:nvSpPr>
          <p:cNvPr id="7" name="Datumsplatzhalter 3">
            <a:extLst>
              <a:ext uri="{FF2B5EF4-FFF2-40B4-BE49-F238E27FC236}">
                <a16:creationId xmlns:a16="http://schemas.microsoft.com/office/drawing/2014/main" id="{D54332CA-F63D-4EAE-BB5C-3EF036FE3B61}"/>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9" name="Fußzeilenplatzhalter 4">
            <a:extLst>
              <a:ext uri="{FF2B5EF4-FFF2-40B4-BE49-F238E27FC236}">
                <a16:creationId xmlns:a16="http://schemas.microsoft.com/office/drawing/2014/main" id="{8EA07E4E-620D-4FFF-9EAC-52C7B78E5E8E}"/>
              </a:ext>
            </a:extLst>
          </p:cNvPr>
          <p:cNvSpPr>
            <a:spLocks noGrp="1"/>
          </p:cNvSpPr>
          <p:nvPr>
            <p:ph type="ftr" sz="quarter" idx="11"/>
          </p:nvPr>
        </p:nvSpPr>
        <p:spPr>
          <a:xfrm>
            <a:off x="4038600" y="6356350"/>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Bildplatzhalt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de-DE" noProof="0"/>
              <a:t>Bild durch Klicken auf Symbol hinzufügen</a:t>
            </a:r>
          </a:p>
        </p:txBody>
      </p:sp>
      <p:sp>
        <p:nvSpPr>
          <p:cNvPr id="32" name="Bildplatzhalt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de-DE" noProof="0"/>
              <a:t>Bild durch Klicken auf Symbol hinzufügen</a:t>
            </a:r>
          </a:p>
        </p:txBody>
      </p:sp>
      <p:sp>
        <p:nvSpPr>
          <p:cNvPr id="33" name="Bildplatzhalt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de-DE" noProof="0"/>
              <a:t>Bild durch Klicken auf Symbol hinzufügen</a:t>
            </a:r>
          </a:p>
        </p:txBody>
      </p:sp>
      <p:sp>
        <p:nvSpPr>
          <p:cNvPr id="34" name="Bildplatzhalt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de-DE" noProof="0"/>
              <a:t>Bild durch Klicken auf Symbol hinzufügen</a:t>
            </a:r>
          </a:p>
        </p:txBody>
      </p:sp>
      <p:sp>
        <p:nvSpPr>
          <p:cNvPr id="35" name="Bildplatzhalt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de-DE" noProof="0"/>
              <a:t>Bild durch Klicken auf Symbol hinzufügen</a:t>
            </a:r>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de-DE" noProof="0"/>
              <a:t>Titelmasterformat durch Klicken bearbeiten</a:t>
            </a:r>
          </a:p>
        </p:txBody>
      </p:sp>
      <p:sp>
        <p:nvSpPr>
          <p:cNvPr id="61" name="Textplatzhalt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de-DE" noProof="0"/>
              <a:t>Name</a:t>
            </a:r>
          </a:p>
        </p:txBody>
      </p:sp>
      <p:sp>
        <p:nvSpPr>
          <p:cNvPr id="62" name="Textplatzhalt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de-DE" noProof="0"/>
              <a:t>Titel</a:t>
            </a:r>
          </a:p>
        </p:txBody>
      </p:sp>
      <p:sp>
        <p:nvSpPr>
          <p:cNvPr id="63" name="Textplatzhalt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de-DE" noProof="0"/>
              <a:t>Name</a:t>
            </a:r>
          </a:p>
        </p:txBody>
      </p:sp>
      <p:sp>
        <p:nvSpPr>
          <p:cNvPr id="64" name="Textplatzhalt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de-DE" noProof="0"/>
              <a:t>Titel</a:t>
            </a:r>
          </a:p>
        </p:txBody>
      </p:sp>
      <p:sp>
        <p:nvSpPr>
          <p:cNvPr id="65" name="Textplatzhalt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de-DE" noProof="0"/>
              <a:t>Name</a:t>
            </a:r>
          </a:p>
        </p:txBody>
      </p:sp>
      <p:sp>
        <p:nvSpPr>
          <p:cNvPr id="66" name="Textplatzhalt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de-DE" noProof="0"/>
              <a:t>Titel</a:t>
            </a:r>
          </a:p>
        </p:txBody>
      </p:sp>
      <p:sp>
        <p:nvSpPr>
          <p:cNvPr id="67" name="Textplatzhalt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de-DE" noProof="0"/>
              <a:t>Name</a:t>
            </a:r>
          </a:p>
        </p:txBody>
      </p:sp>
      <p:sp>
        <p:nvSpPr>
          <p:cNvPr id="68" name="Textplatzhalt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de-DE" noProof="0"/>
              <a:t>Titel</a:t>
            </a:r>
          </a:p>
        </p:txBody>
      </p:sp>
      <p:sp>
        <p:nvSpPr>
          <p:cNvPr id="69" name="Textplatzhalt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de-DE" noProof="0"/>
              <a:t>Name</a:t>
            </a:r>
          </a:p>
        </p:txBody>
      </p:sp>
      <p:sp>
        <p:nvSpPr>
          <p:cNvPr id="70" name="Textplatzhalt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de-DE" noProof="0"/>
              <a:t>Titel</a:t>
            </a:r>
          </a:p>
        </p:txBody>
      </p:sp>
      <p:sp>
        <p:nvSpPr>
          <p:cNvPr id="20" name="Datumsplatzhalter 3">
            <a:extLst>
              <a:ext uri="{FF2B5EF4-FFF2-40B4-BE49-F238E27FC236}">
                <a16:creationId xmlns:a16="http://schemas.microsoft.com/office/drawing/2014/main" id="{C005B43F-7160-4779-BB2F-80539094EEBC}"/>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21" name="Fußzeilenplatzhalter 4">
            <a:extLst>
              <a:ext uri="{FF2B5EF4-FFF2-40B4-BE49-F238E27FC236}">
                <a16:creationId xmlns:a16="http://schemas.microsoft.com/office/drawing/2014/main" id="{4259C3EE-D161-453B-9508-8AA7F9A8BBAD}"/>
              </a:ext>
            </a:extLst>
          </p:cNvPr>
          <p:cNvSpPr>
            <a:spLocks noGrp="1"/>
          </p:cNvSpPr>
          <p:nvPr>
            <p:ph type="ftr" sz="quarter" idx="11"/>
          </p:nvPr>
        </p:nvSpPr>
        <p:spPr>
          <a:xfrm>
            <a:off x="4038600" y="6356350"/>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Freihandform: Form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de-DE" noProof="0"/>
          </a:p>
        </p:txBody>
      </p:sp>
      <p:sp>
        <p:nvSpPr>
          <p:cNvPr id="2" name="Titel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rtlCol="0">
            <a:normAutofit/>
          </a:bodyPr>
          <a:lstStyle>
            <a:lvl1pPr>
              <a:defRPr sz="4000"/>
            </a:lvl1pPr>
          </a:lstStyle>
          <a:p>
            <a:pPr rtl="0"/>
            <a:r>
              <a:rPr lang="de-DE" noProof="0"/>
              <a:t>Titelmasterformat durch Klicken bearbeiten</a:t>
            </a:r>
          </a:p>
        </p:txBody>
      </p:sp>
      <p:sp>
        <p:nvSpPr>
          <p:cNvPr id="3" name="Inhaltsplatzhalter 2">
            <a:extLst>
              <a:ext uri="{FF2B5EF4-FFF2-40B4-BE49-F238E27FC236}">
                <a16:creationId xmlns:a16="http://schemas.microsoft.com/office/drawing/2014/main" id="{57C882CE-1B27-414A-9B06-AA5D2DB683BA}"/>
              </a:ext>
            </a:extLst>
          </p:cNvPr>
          <p:cNvSpPr>
            <a:spLocks noGrp="1"/>
          </p:cNvSpPr>
          <p:nvPr>
            <p:ph sz="half" idx="1" hasCustomPrompt="1"/>
          </p:nvPr>
        </p:nvSpPr>
        <p:spPr>
          <a:xfrm>
            <a:off x="838200" y="2011680"/>
            <a:ext cx="4937760" cy="4160520"/>
          </a:xfrm>
        </p:spPr>
        <p:txBody>
          <a:bodyPr rtlCol="0"/>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a:extLst>
              <a:ext uri="{FF2B5EF4-FFF2-40B4-BE49-F238E27FC236}">
                <a16:creationId xmlns:a16="http://schemas.microsoft.com/office/drawing/2014/main" id="{A0397E60-5D92-4530-96D1-FC09AF3C2742}"/>
              </a:ext>
            </a:extLst>
          </p:cNvPr>
          <p:cNvSpPr>
            <a:spLocks noGrp="1"/>
          </p:cNvSpPr>
          <p:nvPr>
            <p:ph sz="half" idx="2" hasCustomPrompt="1"/>
          </p:nvPr>
        </p:nvSpPr>
        <p:spPr>
          <a:xfrm>
            <a:off x="6419088" y="2011680"/>
            <a:ext cx="4937760" cy="4160520"/>
          </a:xfrm>
        </p:spPr>
        <p:txBody>
          <a:bodyPr rtlCol="0"/>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9" name="Datumsplatzhalter 3">
            <a:extLst>
              <a:ext uri="{FF2B5EF4-FFF2-40B4-BE49-F238E27FC236}">
                <a16:creationId xmlns:a16="http://schemas.microsoft.com/office/drawing/2014/main" id="{DF044D32-8640-489B-A901-83B558AB4D5D}"/>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10" name="Fußzeilenplatzhalter 4">
            <a:extLst>
              <a:ext uri="{FF2B5EF4-FFF2-40B4-BE49-F238E27FC236}">
                <a16:creationId xmlns:a16="http://schemas.microsoft.com/office/drawing/2014/main" id="{8633BF47-EEA4-4C7E-8A42-5F99EB3BE556}"/>
              </a:ext>
            </a:extLst>
          </p:cNvPr>
          <p:cNvSpPr>
            <a:spLocks noGrp="1"/>
          </p:cNvSpPr>
          <p:nvPr>
            <p:ph type="ftr" sz="quarter" idx="11"/>
          </p:nvPr>
        </p:nvSpPr>
        <p:spPr>
          <a:xfrm>
            <a:off x="4038600" y="6356350"/>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Freihandform: F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de-DE"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de-DE" noProof="0"/>
              <a:t>Titelmasterformat durch Klicken bearbeiten</a:t>
            </a:r>
          </a:p>
        </p:txBody>
      </p:sp>
      <p:sp>
        <p:nvSpPr>
          <p:cNvPr id="3" name="Textplatzhalter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durch Klicken bearbeiten</a:t>
            </a:r>
          </a:p>
        </p:txBody>
      </p:sp>
      <p:sp>
        <p:nvSpPr>
          <p:cNvPr id="4" name="Inhaltsplatzhalter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64190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durch Klicken bearbeiten</a:t>
            </a:r>
          </a:p>
        </p:txBody>
      </p:sp>
      <p:sp>
        <p:nvSpPr>
          <p:cNvPr id="6" name="Inhaltsplatzhalter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64190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de-DE" noProof="0"/>
              <a:t>Textmasterformate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pPr rtl="0"/>
            <a:r>
              <a:rPr lang="de-DE" noProof="0"/>
              <a:t>3.9.20XX</a:t>
            </a:r>
          </a:p>
        </p:txBody>
      </p:sp>
      <p:sp>
        <p:nvSpPr>
          <p:cNvPr id="8" name="Fußzeilenplatzhalt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pPr rtl="0"/>
            <a:r>
              <a:rPr lang="de-DE" noProof="0"/>
              <a:t>Präsentationstitel</a:t>
            </a:r>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8615C6B-1C98-4B1C-AB4B-1E1898E593BE}"/>
              </a:ext>
            </a:extLst>
          </p:cNvPr>
          <p:cNvSpPr>
            <a:spLocks noGrp="1"/>
          </p:cNvSpPr>
          <p:nvPr>
            <p:ph type="title"/>
          </p:nvPr>
        </p:nvSpPr>
        <p:spPr>
          <a:xfrm>
            <a:off x="815248" y="365126"/>
            <a:ext cx="10538552" cy="1320456"/>
          </a:xfrm>
          <a:prstGeom prst="rect">
            <a:avLst/>
          </a:prstGeom>
        </p:spPr>
        <p:txBody>
          <a:bodyPr vert="horz" lIns="91440" tIns="45720" rIns="91440" bIns="45720" rtlCol="0" anchor="ctr">
            <a:normAutofit/>
          </a:bodyPr>
          <a:lstStyle/>
          <a:p>
            <a:pPr rtl="0"/>
            <a:r>
              <a:rPr lang="de-DE" noProof="0" dirty="0"/>
              <a:t>Titelmasterformat durch Klicken bearbeiten</a:t>
            </a:r>
          </a:p>
        </p:txBody>
      </p:sp>
      <p:sp>
        <p:nvSpPr>
          <p:cNvPr id="3" name="Textplatzhalt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de-DE" noProof="0" dirty="0"/>
              <a:t>Textmasterformat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a:t>09.05.2022</a:t>
            </a:r>
          </a:p>
        </p:txBody>
      </p:sp>
      <p:sp>
        <p:nvSpPr>
          <p:cNvPr id="5" name="Fußzeilenplatzhalt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Rappold, ANP Dialoge</a:t>
            </a:r>
          </a:p>
        </p:txBody>
      </p:sp>
      <p:pic>
        <p:nvPicPr>
          <p:cNvPr id="1026" name="Picture 2" descr="ANP Forum">
            <a:extLst>
              <a:ext uri="{FF2B5EF4-FFF2-40B4-BE49-F238E27FC236}">
                <a16:creationId xmlns:a16="http://schemas.microsoft.com/office/drawing/2014/main" id="{CCEA561E-CAEA-4849-BE30-D352DFD62D14}"/>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627645" y="224415"/>
            <a:ext cx="2382860" cy="673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 id="2147483752" r:id="rId17"/>
  </p:sldLayoutIdLst>
  <p:hf hdr="0"/>
  <p:txStyles>
    <p:titleStyle>
      <a:lvl1pPr algn="l" defTabSz="914400" rtl="0" eaLnBrk="1" latinLnBrk="0" hangingPunct="1">
        <a:lnSpc>
          <a:spcPct val="90000"/>
        </a:lnSpc>
        <a:spcBef>
          <a:spcPct val="0"/>
        </a:spcBef>
        <a:buNone/>
        <a:defRPr sz="4400" i="0" kern="1200">
          <a:solidFill>
            <a:schemeClr val="tx1"/>
          </a:solidFill>
          <a:latin typeface="Abadi" panose="020B0604020104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_ENREF_3"/><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hyperlink" Target="#_ENREF_3"/><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fif"/><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hyperlink" Target="https://www.usz.ch/app/uploads/2021/02/Entwicklungsmoeglichkeiten_pflege.pdf" TargetMode="External"/><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 Id="rId9"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hyperlink" Target="https://salk.at/DMS/Karrieremodell_UK_SBG_2017_gesamt_2713071.pdf" TargetMode="External"/><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hyperlink" Target="https://www.rkh-karriere.de/fach-und-fuehrungskraefte/karrieremodell-pflege/fachkarriere-pflege/"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1111/jep.12401" TargetMode="External"/><Relationship Id="rId2" Type="http://schemas.openxmlformats.org/officeDocument/2006/relationships/hyperlink" Target="https://doi.org/10.1111/jep.12219" TargetMode="External"/><Relationship Id="rId1" Type="http://schemas.openxmlformats.org/officeDocument/2006/relationships/slideLayout" Target="../slideLayouts/slideLayout17.xml"/><Relationship Id="rId4" Type="http://schemas.openxmlformats.org/officeDocument/2006/relationships/hyperlink" Target="https://doi.org/10.1177/0269216317711570"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NP-Dialog">
            <a:extLst>
              <a:ext uri="{FF2B5EF4-FFF2-40B4-BE49-F238E27FC236}">
                <a16:creationId xmlns:a16="http://schemas.microsoft.com/office/drawing/2014/main" id="{42EC1C57-5B73-4467-81D7-BD755CA28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 y="4838218"/>
            <a:ext cx="95250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76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12772"/>
            <a:ext cx="10515600" cy="1325563"/>
          </a:xfrm>
        </p:spPr>
        <p:txBody>
          <a:bodyPr/>
          <a:lstStyle/>
          <a:p>
            <a:r>
              <a:rPr lang="de-AT" dirty="0"/>
              <a:t>Aufgabenfelder von APN</a:t>
            </a:r>
          </a:p>
        </p:txBody>
      </p:sp>
      <p:pic>
        <p:nvPicPr>
          <p:cNvPr id="4" name="Inhaltsplatzhalter 3" descr="Hirschfeld_U¦êbertragungX1ax.jpg"/>
          <p:cNvPicPr>
            <a:picLocks noGrp="1" noChangeAspect="1"/>
          </p:cNvPicPr>
          <p:nvPr>
            <p:ph idx="1"/>
          </p:nvPr>
        </p:nvPicPr>
        <p:blipFill>
          <a:blip r:embed="rId3" cstate="print"/>
          <a:stretch>
            <a:fillRect/>
          </a:stretch>
        </p:blipFill>
        <p:spPr>
          <a:xfrm>
            <a:off x="2114207" y="1215337"/>
            <a:ext cx="8280920" cy="5448476"/>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64704"/>
            <a:ext cx="9372600" cy="414660"/>
          </a:xfrm>
        </p:spPr>
        <p:txBody>
          <a:bodyPr>
            <a:normAutofit fontScale="90000"/>
          </a:bodyPr>
          <a:lstStyle/>
          <a:p>
            <a:r>
              <a:rPr lang="de-AT" dirty="0"/>
              <a:t>Positionierung der Berufsverbände:</a:t>
            </a:r>
            <a:br>
              <a:rPr lang="de-AT" dirty="0"/>
            </a:br>
            <a:r>
              <a:rPr lang="de-AT" dirty="0" err="1"/>
              <a:t>DBfK</a:t>
            </a:r>
            <a:r>
              <a:rPr lang="de-AT" dirty="0"/>
              <a:t>, ÖGKV und SBK</a:t>
            </a:r>
          </a:p>
        </p:txBody>
      </p:sp>
      <p:sp>
        <p:nvSpPr>
          <p:cNvPr id="3" name="Inhaltsplatzhalter 2"/>
          <p:cNvSpPr>
            <a:spLocks noGrp="1"/>
          </p:cNvSpPr>
          <p:nvPr>
            <p:ph idx="1"/>
          </p:nvPr>
        </p:nvSpPr>
        <p:spPr/>
        <p:txBody>
          <a:bodyPr>
            <a:normAutofit fontScale="70000" lnSpcReduction="20000"/>
          </a:bodyPr>
          <a:lstStyle/>
          <a:p>
            <a:pPr>
              <a:buNone/>
            </a:pPr>
            <a:r>
              <a:rPr lang="de-AT" b="1" dirty="0"/>
              <a:t>	Pflegeexpertin APN (</a:t>
            </a:r>
            <a:r>
              <a:rPr lang="de-AT" b="1" dirty="0" err="1"/>
              <a:t>Advanced</a:t>
            </a:r>
            <a:r>
              <a:rPr lang="de-AT" b="1" dirty="0"/>
              <a:t> Practice Nurse) </a:t>
            </a:r>
          </a:p>
          <a:p>
            <a:pPr>
              <a:buNone/>
            </a:pPr>
            <a:endParaRPr lang="de-AT" b="1" dirty="0"/>
          </a:p>
          <a:p>
            <a:pPr>
              <a:buNone/>
            </a:pPr>
            <a:r>
              <a:rPr lang="de-AT" b="1" dirty="0"/>
              <a:t>	</a:t>
            </a:r>
            <a:r>
              <a:rPr lang="de-AT" dirty="0"/>
              <a:t>ist eine Pflegefachperson, welche sich Expertenwissen, Fähigkeiten zur Entscheidungsfindung bei komplexen Sachverhalten und klinische Kompetenzen für eine erweiterte pflegerische Praxis angeeignet hat. Die Charakteristik der Kompetenzen wird vom Kontext und/oder den Bedingungen des jeweiligen Landes geprägt, in dem sie für die Ausübung ihrer Tätigkeit zugelassen ist. Ein Masterabschluss in Pflege (Nursing Science) gilt als Voraussetzung.</a:t>
            </a:r>
          </a:p>
          <a:p>
            <a:pPr>
              <a:buNone/>
            </a:pPr>
            <a:endParaRPr lang="de-AT" dirty="0"/>
          </a:p>
          <a:p>
            <a:pPr>
              <a:buNone/>
            </a:pPr>
            <a:r>
              <a:rPr lang="de-AT" dirty="0"/>
              <a:t>ABER ACHTUNG: </a:t>
            </a:r>
            <a:r>
              <a:rPr lang="de-AT" dirty="0">
                <a:solidFill>
                  <a:schemeClr val="accent5"/>
                </a:solidFill>
              </a:rPr>
              <a:t>Pflegeexpertin APN (</a:t>
            </a:r>
            <a:r>
              <a:rPr lang="de-AT" dirty="0" err="1">
                <a:solidFill>
                  <a:schemeClr val="accent5"/>
                </a:solidFill>
              </a:rPr>
              <a:t>Advanced</a:t>
            </a:r>
            <a:r>
              <a:rPr lang="de-AT" dirty="0">
                <a:solidFill>
                  <a:schemeClr val="accent5"/>
                </a:solidFill>
              </a:rPr>
              <a:t> Practice Nurse) </a:t>
            </a:r>
          </a:p>
          <a:p>
            <a:pPr>
              <a:buNone/>
            </a:pPr>
            <a:r>
              <a:rPr lang="de-AT" dirty="0"/>
              <a:t>Ist in Österreich nicht gängig, sondern die Bezeichnung in der Schweiz</a:t>
            </a:r>
          </a:p>
          <a:p>
            <a:endParaRPr lang="de-AT" dirty="0"/>
          </a:p>
          <a:p>
            <a:pPr algn="r">
              <a:buNone/>
            </a:pPr>
            <a:r>
              <a:rPr lang="de-AT" sz="1600" dirty="0"/>
              <a:t>Quelle: Positionspapier </a:t>
            </a:r>
            <a:r>
              <a:rPr lang="de-AT" sz="1600" dirty="0" err="1"/>
              <a:t>DBfK</a:t>
            </a:r>
            <a:r>
              <a:rPr lang="de-AT" sz="1600" dirty="0"/>
              <a:t>, ÖGKV und SBK zu ANP, © 2013</a:t>
            </a:r>
            <a:endParaRPr lang="de-AT"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nvGraphicFramePr>
        <p:xfrm>
          <a:off x="2524125" y="1955304"/>
          <a:ext cx="7244282" cy="3912941"/>
        </p:xfrm>
        <a:graphic>
          <a:graphicData uri="http://schemas.openxmlformats.org/drawingml/2006/table">
            <a:tbl>
              <a:tblPr firstRow="1" firstCol="1" bandRow="1">
                <a:tableStyleId>{5C22544A-7EE6-4342-B048-85BDC9FD1C3A}</a:tableStyleId>
              </a:tblPr>
              <a:tblGrid>
                <a:gridCol w="2347684">
                  <a:extLst>
                    <a:ext uri="{9D8B030D-6E8A-4147-A177-3AD203B41FA5}">
                      <a16:colId xmlns:a16="http://schemas.microsoft.com/office/drawing/2014/main" val="2472898691"/>
                    </a:ext>
                  </a:extLst>
                </a:gridCol>
                <a:gridCol w="2448299">
                  <a:extLst>
                    <a:ext uri="{9D8B030D-6E8A-4147-A177-3AD203B41FA5}">
                      <a16:colId xmlns:a16="http://schemas.microsoft.com/office/drawing/2014/main" val="1463213484"/>
                    </a:ext>
                  </a:extLst>
                </a:gridCol>
                <a:gridCol w="2448299">
                  <a:extLst>
                    <a:ext uri="{9D8B030D-6E8A-4147-A177-3AD203B41FA5}">
                      <a16:colId xmlns:a16="http://schemas.microsoft.com/office/drawing/2014/main" val="1815748223"/>
                    </a:ext>
                  </a:extLst>
                </a:gridCol>
              </a:tblGrid>
              <a:tr h="2459484">
                <a:tc>
                  <a:txBody>
                    <a:bodyPr/>
                    <a:lstStyle/>
                    <a:p>
                      <a:pPr marL="71755" marR="71755" algn="ctr">
                        <a:lnSpc>
                          <a:spcPct val="115000"/>
                        </a:lnSpc>
                        <a:spcAft>
                          <a:spcPts val="0"/>
                        </a:spcAft>
                      </a:pPr>
                      <a:r>
                        <a:rPr lang="de-DE" sz="2200" dirty="0">
                          <a:effectLst/>
                        </a:rPr>
                        <a:t>Grund- </a:t>
                      </a:r>
                      <a:r>
                        <a:rPr lang="de-DE" sz="2200" dirty="0" err="1">
                          <a:effectLst/>
                        </a:rPr>
                        <a:t>haltungen</a:t>
                      </a:r>
                      <a:endParaRPr lang="de-AT"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71755" indent="0" algn="ctr">
                        <a:lnSpc>
                          <a:spcPct val="115000"/>
                        </a:lnSpc>
                        <a:spcAft>
                          <a:spcPts val="0"/>
                        </a:spcAft>
                      </a:pPr>
                      <a:r>
                        <a:rPr lang="de-DE" sz="2200" dirty="0">
                          <a:effectLst/>
                        </a:rPr>
                        <a:t>Klinischer Schwerpunkt (Pflege, Medizin, Bezugswissen-</a:t>
                      </a:r>
                      <a:r>
                        <a:rPr lang="de-DE" sz="2200" dirty="0" err="1">
                          <a:effectLst/>
                        </a:rPr>
                        <a:t>schaften</a:t>
                      </a:r>
                      <a:r>
                        <a:rPr lang="de-DE" sz="2200" dirty="0">
                          <a:effectLst/>
                        </a:rPr>
                        <a:t>)</a:t>
                      </a:r>
                      <a:endParaRPr lang="de-AT"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71755" marR="71755" algn="ctr">
                        <a:lnSpc>
                          <a:spcPct val="115000"/>
                        </a:lnSpc>
                        <a:spcAft>
                          <a:spcPts val="0"/>
                        </a:spcAft>
                      </a:pPr>
                      <a:r>
                        <a:rPr lang="de-DE" sz="2200" dirty="0">
                          <a:effectLst/>
                        </a:rPr>
                        <a:t>Qualität und Wissenschaft</a:t>
                      </a:r>
                      <a:endParaRPr lang="de-AT"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01833261"/>
                  </a:ext>
                </a:extLst>
              </a:tr>
              <a:tr h="893530">
                <a:tc gridSpan="2">
                  <a:txBody>
                    <a:bodyPr/>
                    <a:lstStyle/>
                    <a:p>
                      <a:pPr algn="ctr">
                        <a:lnSpc>
                          <a:spcPct val="115000"/>
                        </a:lnSpc>
                        <a:spcAft>
                          <a:spcPts val="0"/>
                        </a:spcAft>
                      </a:pPr>
                      <a:r>
                        <a:rPr lang="de-DE" sz="2200" dirty="0">
                          <a:effectLst/>
                        </a:rPr>
                        <a:t>Spezialist/in für</a:t>
                      </a:r>
                      <a:endParaRPr lang="de-AT"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15000"/>
                        </a:lnSpc>
                        <a:spcAft>
                          <a:spcPts val="0"/>
                        </a:spcAft>
                      </a:pPr>
                      <a:endParaRPr lang="de-AT" sz="2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de-DE" sz="2200" dirty="0">
                          <a:effectLst/>
                        </a:rPr>
                        <a:t> </a:t>
                      </a:r>
                      <a:endParaRPr lang="de-AT"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32180406"/>
                  </a:ext>
                </a:extLst>
              </a:tr>
              <a:tr h="559927">
                <a:tc gridSpan="3">
                  <a:txBody>
                    <a:bodyPr/>
                    <a:lstStyle/>
                    <a:p>
                      <a:pPr algn="ctr">
                        <a:lnSpc>
                          <a:spcPct val="115000"/>
                        </a:lnSpc>
                        <a:spcAft>
                          <a:spcPts val="0"/>
                        </a:spcAft>
                      </a:pPr>
                      <a:r>
                        <a:rPr lang="de-DE" sz="2200" dirty="0">
                          <a:effectLst/>
                        </a:rPr>
                        <a:t>APN</a:t>
                      </a:r>
                      <a:endParaRPr lang="de-AT"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15000"/>
                        </a:lnSpc>
                        <a:spcAft>
                          <a:spcPts val="0"/>
                        </a:spcAft>
                      </a:pPr>
                      <a:endParaRPr lang="de-A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15000"/>
                        </a:lnSpc>
                        <a:spcAft>
                          <a:spcPts val="0"/>
                        </a:spcAft>
                      </a:pPr>
                      <a:endParaRPr lang="de-A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8678999"/>
                  </a:ext>
                </a:extLst>
              </a:tr>
            </a:tbl>
          </a:graphicData>
        </a:graphic>
      </p:graphicFrame>
      <p:sp>
        <p:nvSpPr>
          <p:cNvPr id="6" name="Titel 5"/>
          <p:cNvSpPr>
            <a:spLocks noGrp="1"/>
          </p:cNvSpPr>
          <p:nvPr>
            <p:ph type="title"/>
          </p:nvPr>
        </p:nvSpPr>
        <p:spPr/>
        <p:txBody>
          <a:bodyPr>
            <a:normAutofit/>
          </a:bodyPr>
          <a:lstStyle/>
          <a:p>
            <a:r>
              <a:rPr lang="de-DE" sz="3600" dirty="0"/>
              <a:t>Unterscheidung APN von </a:t>
            </a:r>
            <a:br>
              <a:rPr lang="de-DE" sz="3600" dirty="0"/>
            </a:br>
            <a:r>
              <a:rPr lang="de-DE" sz="3600" dirty="0"/>
              <a:t>Spezialist/in/Expert/in</a:t>
            </a:r>
            <a:endParaRPr lang="de-AT" sz="3600" dirty="0"/>
          </a:p>
        </p:txBody>
      </p:sp>
      <p:cxnSp>
        <p:nvCxnSpPr>
          <p:cNvPr id="5" name="Gerader Verbinder 4">
            <a:extLst>
              <a:ext uri="{FF2B5EF4-FFF2-40B4-BE49-F238E27FC236}">
                <a16:creationId xmlns:a16="http://schemas.microsoft.com/office/drawing/2014/main" id="{C9EC364D-356F-4850-B689-04A269893E28}"/>
              </a:ext>
            </a:extLst>
          </p:cNvPr>
          <p:cNvCxnSpPr>
            <a:cxnSpLocks/>
          </p:cNvCxnSpPr>
          <p:nvPr/>
        </p:nvCxnSpPr>
        <p:spPr>
          <a:xfrm flipV="1">
            <a:off x="2524126" y="1626544"/>
            <a:ext cx="7244283" cy="2257"/>
          </a:xfrm>
          <a:prstGeom prst="line">
            <a:avLst/>
          </a:prstGeom>
          <a:ln w="15875"/>
        </p:spPr>
        <p:style>
          <a:lnRef idx="1">
            <a:schemeClr val="dk1"/>
          </a:lnRef>
          <a:fillRef idx="0">
            <a:schemeClr val="dk1"/>
          </a:fillRef>
          <a:effectRef idx="0">
            <a:schemeClr val="dk1"/>
          </a:effectRef>
          <a:fontRef idx="minor">
            <a:schemeClr val="tx1"/>
          </a:fontRef>
        </p:style>
      </p:cxnSp>
      <p:sp>
        <p:nvSpPr>
          <p:cNvPr id="7" name="Untertitel 2">
            <a:extLst>
              <a:ext uri="{FF2B5EF4-FFF2-40B4-BE49-F238E27FC236}">
                <a16:creationId xmlns:a16="http://schemas.microsoft.com/office/drawing/2014/main" id="{A845FEC0-4FFC-4F2F-9158-8E1C3F47B020}"/>
              </a:ext>
            </a:extLst>
          </p:cNvPr>
          <p:cNvSpPr>
            <a:spLocks noGrp="1"/>
          </p:cNvSpPr>
          <p:nvPr/>
        </p:nvSpPr>
        <p:spPr>
          <a:xfrm>
            <a:off x="2689470" y="6286496"/>
            <a:ext cx="8329626" cy="571504"/>
          </a:xfrm>
          <a:prstGeom prst="rect">
            <a:avLst/>
          </a:prstGeom>
        </p:spPr>
        <p:txBody>
          <a:bodyPr vert="horz" lIns="91440" tIns="45720" rIns="91440" bIns="45720" rtlCol="0">
            <a:normAutofit/>
          </a:bodyPr>
          <a:lstStyle>
            <a:lvl1pPr marL="324000" indent="-313200" algn="l" defTabSz="914400" rtl="0" eaLnBrk="1" latinLnBrk="0" hangingPunct="1">
              <a:lnSpc>
                <a:spcPct val="110000"/>
              </a:lnSpc>
              <a:spcBef>
                <a:spcPct val="20000"/>
              </a:spcBef>
              <a:spcAft>
                <a:spcPts val="0"/>
              </a:spcAft>
              <a:buClr>
                <a:srgbClr val="9D0F1E"/>
              </a:buClr>
              <a:buSzPct val="100000"/>
              <a:buFontTx/>
              <a:buBlip>
                <a:blip r:embed="rId2"/>
              </a:buBlip>
              <a:defRPr sz="1600" kern="1200">
                <a:solidFill>
                  <a:schemeClr val="tx1"/>
                </a:solidFill>
                <a:latin typeface="Arial" pitchFamily="34" charset="0"/>
                <a:ea typeface="+mn-ea"/>
                <a:cs typeface="Arial" pitchFamily="34" charset="0"/>
              </a:defRPr>
            </a:lvl1pPr>
            <a:lvl2pPr marL="561600" indent="-237600" algn="l" defTabSz="914400" rtl="0" eaLnBrk="1" latinLnBrk="0" hangingPunct="1">
              <a:lnSpc>
                <a:spcPct val="110000"/>
              </a:lnSpc>
              <a:spcBef>
                <a:spcPct val="20000"/>
              </a:spcBef>
              <a:buSzPct val="90000"/>
              <a:buFontTx/>
              <a:buBlip>
                <a:blip r:embed="rId3"/>
              </a:buBlip>
              <a:defRPr sz="1600" kern="1200">
                <a:solidFill>
                  <a:schemeClr val="tx1"/>
                </a:solidFill>
                <a:latin typeface="Arial" pitchFamily="34" charset="0"/>
                <a:ea typeface="+mn-ea"/>
                <a:cs typeface="Arial" pitchFamily="34" charset="0"/>
              </a:defRPr>
            </a:lvl2pPr>
            <a:lvl3pPr marL="759600" indent="-198000" algn="l" defTabSz="914400" rtl="0" eaLnBrk="1" latinLnBrk="0" hangingPunct="1">
              <a:lnSpc>
                <a:spcPct val="110000"/>
              </a:lnSpc>
              <a:spcBef>
                <a:spcPts val="384"/>
              </a:spcBef>
              <a:buClr>
                <a:srgbClr val="9D0F1E"/>
              </a:buClr>
              <a:buFont typeface="Symbol" charset="2"/>
              <a:buChar char="-"/>
              <a:defRPr sz="1400" kern="1200">
                <a:solidFill>
                  <a:schemeClr val="tx1"/>
                </a:solidFill>
                <a:latin typeface="Arial" pitchFamily="34" charset="0"/>
                <a:ea typeface="+mn-ea"/>
                <a:cs typeface="Arial" pitchFamily="34" charset="0"/>
              </a:defRPr>
            </a:lvl3pPr>
            <a:lvl4pPr marL="766800" indent="-3600" algn="l" defTabSz="914400" rtl="0" eaLnBrk="1" latinLnBrk="0" hangingPunct="1">
              <a:lnSpc>
                <a:spcPct val="110000"/>
              </a:lnSpc>
              <a:spcBef>
                <a:spcPct val="20000"/>
              </a:spcBef>
              <a:buFontTx/>
              <a:buNone/>
              <a:defRPr sz="14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Tx/>
              <a:buBlip>
                <a:blip r:embed="rId4"/>
              </a:buBlip>
              <a:defRPr sz="15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buNone/>
            </a:pPr>
            <a:r>
              <a:rPr lang="de-DE" sz="1200" dirty="0"/>
              <a:t>Quelle: Leoni-Scheiber, Neumann-Ponesch</a:t>
            </a:r>
            <a:br>
              <a:rPr lang="de-DE" sz="1200" dirty="0"/>
            </a:br>
            <a:r>
              <a:rPr lang="de-DE" sz="1200" dirty="0"/>
              <a:t>9. ANP Kongress, 2019</a:t>
            </a:r>
          </a:p>
        </p:txBody>
      </p:sp>
    </p:spTree>
    <p:extLst>
      <p:ext uri="{BB962C8B-B14F-4D97-AF65-F5344CB8AC3E}">
        <p14:creationId xmlns:p14="http://schemas.microsoft.com/office/powerpoint/2010/main" val="2137268047"/>
      </p:ext>
    </p:extLst>
  </p:cSld>
  <p:clrMapOvr>
    <a:masterClrMapping/>
  </p:clrMapOvr>
  <mc:AlternateContent xmlns:mc="http://schemas.openxmlformats.org/markup-compatibility/2006" xmlns:p14="http://schemas.microsoft.com/office/powerpoint/2010/main">
    <mc:Choice Requires="p14">
      <p:transition spd="slow" p14:dur="2000" advTm="176"/>
    </mc:Choice>
    <mc:Fallback xmlns="">
      <p:transition spd="slow" advTm="1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278FAAB-8DFA-4475-B8B6-51A3ED193119}"/>
              </a:ext>
            </a:extLst>
          </p:cNvPr>
          <p:cNvSpPr>
            <a:spLocks noGrp="1"/>
          </p:cNvSpPr>
          <p:nvPr>
            <p:ph type="title"/>
          </p:nvPr>
        </p:nvSpPr>
        <p:spPr>
          <a:xfrm>
            <a:off x="613317" y="4224528"/>
            <a:ext cx="10743531" cy="1463040"/>
          </a:xfrm>
        </p:spPr>
        <p:txBody>
          <a:bodyPr rtlCol="0">
            <a:noAutofit/>
          </a:bodyPr>
          <a:lstStyle/>
          <a:p>
            <a:pPr rtl="0"/>
            <a:r>
              <a:rPr lang="de-DE" sz="2000" b="1" i="0" dirty="0">
                <a:solidFill>
                  <a:srgbClr val="222222"/>
                </a:solidFill>
                <a:effectLst/>
                <a:latin typeface="Open Sans"/>
              </a:rPr>
              <a:t>Praxis: Umsetzungsmöglichkeiten kennenlernen</a:t>
            </a:r>
            <a:br>
              <a:rPr lang="de-DE" sz="2000" dirty="0"/>
            </a:br>
            <a:r>
              <a:rPr lang="de-DE" sz="2000" b="0" i="0" dirty="0">
                <a:solidFill>
                  <a:srgbClr val="222222"/>
                </a:solidFill>
                <a:effectLst/>
                <a:latin typeface="Open Sans"/>
              </a:rPr>
              <a:t>Einblick in die ANP Praxis durch eine/einen APN</a:t>
            </a:r>
            <a:br>
              <a:rPr lang="de-DE" sz="2000" dirty="0"/>
            </a:br>
            <a:r>
              <a:rPr lang="de-DE" sz="2000" b="0" i="0" dirty="0">
                <a:solidFill>
                  <a:srgbClr val="222222"/>
                </a:solidFill>
                <a:effectLst/>
                <a:latin typeface="Open Sans"/>
              </a:rPr>
              <a:t>Kritischer Diskurs und Sammlung notwendiger Infos und Statements und Vorschläge</a:t>
            </a:r>
            <a:endParaRPr lang="de-DE" sz="2000" dirty="0"/>
          </a:p>
        </p:txBody>
      </p:sp>
      <p:sp>
        <p:nvSpPr>
          <p:cNvPr id="8" name="Bildplatzhalter 7">
            <a:extLst>
              <a:ext uri="{FF2B5EF4-FFF2-40B4-BE49-F238E27FC236}">
                <a16:creationId xmlns:a16="http://schemas.microsoft.com/office/drawing/2014/main" id="{B0CB0639-EC6D-4803-90A0-A2771233B607}"/>
              </a:ext>
            </a:extLst>
          </p:cNvPr>
          <p:cNvSpPr>
            <a:spLocks noGrp="1"/>
          </p:cNvSpPr>
          <p:nvPr>
            <p:ph type="pic" sz="quarter" idx="14"/>
          </p:nvPr>
        </p:nvSpPr>
        <p:spPr/>
      </p:sp>
    </p:spTree>
    <p:extLst>
      <p:ext uri="{BB962C8B-B14F-4D97-AF65-F5344CB8AC3E}">
        <p14:creationId xmlns:p14="http://schemas.microsoft.com/office/powerpoint/2010/main" val="1633727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66800" y="582520"/>
            <a:ext cx="9082336" cy="414660"/>
          </a:xfrm>
        </p:spPr>
        <p:txBody>
          <a:bodyPr>
            <a:normAutofit fontScale="90000"/>
          </a:bodyPr>
          <a:lstStyle/>
          <a:p>
            <a:r>
              <a:rPr lang="de-AT" dirty="0"/>
              <a:t>Beziehungen zwischen Pflegeberufen</a:t>
            </a:r>
          </a:p>
        </p:txBody>
      </p:sp>
      <p:graphicFrame>
        <p:nvGraphicFramePr>
          <p:cNvPr id="8" name="Group 360">
            <a:extLst>
              <a:ext uri="{FF2B5EF4-FFF2-40B4-BE49-F238E27FC236}">
                <a16:creationId xmlns:a16="http://schemas.microsoft.com/office/drawing/2014/main" id="{5E9333CE-9102-401D-A539-6DE58C68EE9F}"/>
              </a:ext>
            </a:extLst>
          </p:cNvPr>
          <p:cNvGraphicFramePr>
            <a:graphicFrameLocks/>
          </p:cNvGraphicFramePr>
          <p:nvPr>
            <p:extLst>
              <p:ext uri="{D42A27DB-BD31-4B8C-83A1-F6EECF244321}">
                <p14:modId xmlns:p14="http://schemas.microsoft.com/office/powerpoint/2010/main" val="3202824857"/>
              </p:ext>
            </p:extLst>
          </p:nvPr>
        </p:nvGraphicFramePr>
        <p:xfrm>
          <a:off x="1003212" y="1333782"/>
          <a:ext cx="10646198" cy="4939519"/>
        </p:xfrm>
        <a:graphic>
          <a:graphicData uri="http://schemas.openxmlformats.org/drawingml/2006/table">
            <a:tbl>
              <a:tblPr/>
              <a:tblGrid>
                <a:gridCol w="1341391">
                  <a:extLst>
                    <a:ext uri="{9D8B030D-6E8A-4147-A177-3AD203B41FA5}">
                      <a16:colId xmlns:a16="http://schemas.microsoft.com/office/drawing/2014/main" val="20000"/>
                    </a:ext>
                  </a:extLst>
                </a:gridCol>
                <a:gridCol w="950346">
                  <a:extLst>
                    <a:ext uri="{9D8B030D-6E8A-4147-A177-3AD203B41FA5}">
                      <a16:colId xmlns:a16="http://schemas.microsoft.com/office/drawing/2014/main" val="20001"/>
                    </a:ext>
                  </a:extLst>
                </a:gridCol>
                <a:gridCol w="26286">
                  <a:extLst>
                    <a:ext uri="{9D8B030D-6E8A-4147-A177-3AD203B41FA5}">
                      <a16:colId xmlns:a16="http://schemas.microsoft.com/office/drawing/2014/main" val="20002"/>
                    </a:ext>
                  </a:extLst>
                </a:gridCol>
                <a:gridCol w="1732905">
                  <a:extLst>
                    <a:ext uri="{9D8B030D-6E8A-4147-A177-3AD203B41FA5}">
                      <a16:colId xmlns:a16="http://schemas.microsoft.com/office/drawing/2014/main" val="20003"/>
                    </a:ext>
                  </a:extLst>
                </a:gridCol>
                <a:gridCol w="1659789">
                  <a:extLst>
                    <a:ext uri="{9D8B030D-6E8A-4147-A177-3AD203B41FA5}">
                      <a16:colId xmlns:a16="http://schemas.microsoft.com/office/drawing/2014/main" val="20005"/>
                    </a:ext>
                  </a:extLst>
                </a:gridCol>
                <a:gridCol w="662599">
                  <a:extLst>
                    <a:ext uri="{9D8B030D-6E8A-4147-A177-3AD203B41FA5}">
                      <a16:colId xmlns:a16="http://schemas.microsoft.com/office/drawing/2014/main" val="20007"/>
                    </a:ext>
                  </a:extLst>
                </a:gridCol>
                <a:gridCol w="712147">
                  <a:extLst>
                    <a:ext uri="{9D8B030D-6E8A-4147-A177-3AD203B41FA5}">
                      <a16:colId xmlns:a16="http://schemas.microsoft.com/office/drawing/2014/main" val="20009"/>
                    </a:ext>
                  </a:extLst>
                </a:gridCol>
                <a:gridCol w="39144">
                  <a:extLst>
                    <a:ext uri="{9D8B030D-6E8A-4147-A177-3AD203B41FA5}">
                      <a16:colId xmlns:a16="http://schemas.microsoft.com/office/drawing/2014/main" val="20010"/>
                    </a:ext>
                  </a:extLst>
                </a:gridCol>
                <a:gridCol w="1385150">
                  <a:extLst>
                    <a:ext uri="{9D8B030D-6E8A-4147-A177-3AD203B41FA5}">
                      <a16:colId xmlns:a16="http://schemas.microsoft.com/office/drawing/2014/main" val="20011"/>
                    </a:ext>
                  </a:extLst>
                </a:gridCol>
                <a:gridCol w="30732">
                  <a:extLst>
                    <a:ext uri="{9D8B030D-6E8A-4147-A177-3AD203B41FA5}">
                      <a16:colId xmlns:a16="http://schemas.microsoft.com/office/drawing/2014/main" val="20012"/>
                    </a:ext>
                  </a:extLst>
                </a:gridCol>
                <a:gridCol w="1043282">
                  <a:extLst>
                    <a:ext uri="{9D8B030D-6E8A-4147-A177-3AD203B41FA5}">
                      <a16:colId xmlns:a16="http://schemas.microsoft.com/office/drawing/2014/main" val="4009995334"/>
                    </a:ext>
                  </a:extLst>
                </a:gridCol>
                <a:gridCol w="1062427">
                  <a:extLst>
                    <a:ext uri="{9D8B030D-6E8A-4147-A177-3AD203B41FA5}">
                      <a16:colId xmlns:a16="http://schemas.microsoft.com/office/drawing/2014/main" val="2706635802"/>
                    </a:ext>
                  </a:extLst>
                </a:gridCol>
              </a:tblGrid>
              <a:tr h="94049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cap="flat">
                      <a:noFill/>
                    </a:lnL>
                    <a:lnR w="12700" cap="flat" cmpd="sng" algn="ctr">
                      <a:solidFill>
                        <a:sysClr val="windowText" lastClr="000000"/>
                      </a:solidFill>
                      <a:prstDash val="solid"/>
                      <a:round/>
                      <a:headEnd type="none" w="med" len="med"/>
                      <a:tailEnd type="none" w="med" len="med"/>
                    </a:lnR>
                    <a:lnT cap="flat">
                      <a:noFill/>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r>
                        <a:rPr kumimoji="0" lang="de-DE" sz="1400" b="0" i="0" u="none" strike="noStrike" cap="none" normalizeH="0" baseline="0" dirty="0">
                          <a:ln>
                            <a:noFill/>
                          </a:ln>
                          <a:solidFill>
                            <a:srgbClr val="67726B"/>
                          </a:solidFill>
                          <a:effectLst/>
                          <a:latin typeface="Lucida Sans Unicode" pitchFamily="34" charset="0"/>
                          <a:cs typeface="Lucida Sans Unicode" pitchFamily="34" charset="0"/>
                        </a:rPr>
                        <a:t>Admin,</a:t>
                      </a:r>
                      <a:br>
                        <a:rPr kumimoji="0" lang="de-DE" sz="1400" b="0" i="0" u="none" strike="noStrike" cap="none" normalizeH="0" baseline="0" dirty="0">
                          <a:ln>
                            <a:noFill/>
                          </a:ln>
                          <a:solidFill>
                            <a:srgbClr val="67726B"/>
                          </a:solidFill>
                          <a:effectLst/>
                          <a:latin typeface="Lucida Sans Unicode" pitchFamily="34" charset="0"/>
                          <a:cs typeface="Lucida Sans Unicode" pitchFamily="34" charset="0"/>
                        </a:rPr>
                      </a:br>
                      <a:r>
                        <a:rPr kumimoji="0" lang="de-DE" sz="1400" b="0" i="0" u="none" strike="noStrike" cap="none" normalizeH="0" baseline="0" dirty="0" err="1">
                          <a:ln>
                            <a:noFill/>
                          </a:ln>
                          <a:solidFill>
                            <a:srgbClr val="67726B"/>
                          </a:solidFill>
                          <a:effectLst/>
                          <a:latin typeface="Lucida Sans Unicode" pitchFamily="34" charset="0"/>
                          <a:cs typeface="Lucida Sans Unicode" pitchFamily="34" charset="0"/>
                        </a:rPr>
                        <a:t>Organi</a:t>
                      </a:r>
                      <a:r>
                        <a:rPr kumimoji="0" lang="de-DE" sz="1400" b="0" i="0" u="none" strike="noStrike" cap="none" normalizeH="0" baseline="0" dirty="0">
                          <a:ln>
                            <a:noFill/>
                          </a:ln>
                          <a:solidFill>
                            <a:srgbClr val="67726B"/>
                          </a:solidFill>
                          <a:effectLst/>
                          <a:latin typeface="Lucida Sans Unicode" pitchFamily="34" charset="0"/>
                          <a:cs typeface="Lucida Sans Unicode" pitchFamily="34" charset="0"/>
                        </a:rPr>
                        <a:t>-</a:t>
                      </a:r>
                      <a:r>
                        <a:rPr kumimoji="0" lang="de-DE" sz="1400" b="0" i="0" u="none" strike="noStrike" cap="none" normalizeH="0" baseline="0" dirty="0" err="1">
                          <a:ln>
                            <a:noFill/>
                          </a:ln>
                          <a:solidFill>
                            <a:srgbClr val="67726B"/>
                          </a:solidFill>
                          <a:effectLst/>
                          <a:latin typeface="Lucida Sans Unicode" pitchFamily="34" charset="0"/>
                          <a:cs typeface="Lucida Sans Unicode" pitchFamily="34" charset="0"/>
                        </a:rPr>
                        <a:t>sation</a:t>
                      </a: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r>
                        <a:rPr kumimoji="0" lang="de-DE" sz="1400" b="0" i="0" u="none" strike="noStrike" kern="1200" cap="none" normalizeH="0" baseline="0" dirty="0">
                          <a:ln>
                            <a:noFill/>
                          </a:ln>
                          <a:solidFill>
                            <a:srgbClr val="67726B"/>
                          </a:solidFill>
                          <a:effectLst/>
                          <a:latin typeface="Lucida Sans Unicode" pitchFamily="34" charset="0"/>
                          <a:ea typeface="+mn-ea"/>
                          <a:cs typeface="Lucida Sans Unicode" pitchFamily="34" charset="0"/>
                        </a:rPr>
                        <a:t>Einfache Routine-tätigkeiten; standardisierte Situationen</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lang="de-AT"/>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r>
                        <a:rPr kumimoji="0" lang="de-DE" sz="1400" b="0" i="0" u="none" strike="noStrike" kern="1200" cap="none" normalizeH="0" baseline="0" dirty="0">
                          <a:ln>
                            <a:noFill/>
                          </a:ln>
                          <a:solidFill>
                            <a:srgbClr val="67726B"/>
                          </a:solidFill>
                          <a:effectLst/>
                          <a:latin typeface="Lucida Sans Unicode" pitchFamily="34" charset="0"/>
                          <a:ea typeface="+mn-ea"/>
                          <a:cs typeface="Lucida Sans Unicode" pitchFamily="34" charset="0"/>
                        </a:rPr>
                        <a:t>Standardisierte </a:t>
                      </a:r>
                    </a:p>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r>
                        <a:rPr kumimoji="0" lang="de-DE" sz="1400" b="0" i="0" u="none" strike="noStrike" kern="1200" cap="none" normalizeH="0" baseline="0" dirty="0">
                          <a:ln>
                            <a:noFill/>
                          </a:ln>
                          <a:solidFill>
                            <a:srgbClr val="67726B"/>
                          </a:solidFill>
                          <a:effectLst/>
                          <a:latin typeface="Lucida Sans Unicode" pitchFamily="34" charset="0"/>
                          <a:ea typeface="+mn-ea"/>
                          <a:cs typeface="Lucida Sans Unicode" pitchFamily="34" charset="0"/>
                        </a:rPr>
                        <a:t>Verfahren</a:t>
                      </a:r>
                      <a:br>
                        <a:rPr kumimoji="0" lang="de-DE" sz="1400" b="0" i="0" u="none" strike="noStrike" kern="1200" cap="none" normalizeH="0" baseline="0" dirty="0">
                          <a:ln>
                            <a:noFill/>
                          </a:ln>
                          <a:solidFill>
                            <a:srgbClr val="67726B"/>
                          </a:solidFill>
                          <a:effectLst/>
                          <a:latin typeface="Lucida Sans Unicode" pitchFamily="34" charset="0"/>
                          <a:ea typeface="+mn-ea"/>
                          <a:cs typeface="Lucida Sans Unicode" pitchFamily="34" charset="0"/>
                        </a:rPr>
                      </a:br>
                      <a:r>
                        <a:rPr kumimoji="0" lang="de-DE" sz="1400" b="0" i="0" u="none" strike="noStrike" kern="1200" cap="none" normalizeH="0" baseline="0" dirty="0">
                          <a:ln>
                            <a:noFill/>
                          </a:ln>
                          <a:solidFill>
                            <a:srgbClr val="67726B"/>
                          </a:solidFill>
                          <a:effectLst/>
                          <a:latin typeface="Lucida Sans Unicode" pitchFamily="34" charset="0"/>
                          <a:ea typeface="+mn-ea"/>
                          <a:cs typeface="Lucida Sans Unicode" pitchFamily="34" charset="0"/>
                        </a:rPr>
                        <a:t>&amp; Situationen</a:t>
                      </a: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kumimoji="0" lang="de-DE" sz="1400" b="0" i="0" u="none" strike="noStrike" kern="1200" cap="none" normalizeH="0" baseline="0" dirty="0">
                          <a:ln>
                            <a:noFill/>
                          </a:ln>
                          <a:solidFill>
                            <a:srgbClr val="67726B"/>
                          </a:solidFill>
                          <a:effectLst/>
                          <a:latin typeface="Lucida Sans Unicode" pitchFamily="34" charset="0"/>
                          <a:ea typeface="+mn-ea"/>
                          <a:cs typeface="Lucida Sans Unicode" pitchFamily="34" charset="0"/>
                        </a:rPr>
                        <a:t>Komplexe vorhersagbare Situationen</a:t>
                      </a:r>
                      <a:endParaRPr lang="de-AT" sz="1400" dirty="0">
                        <a:latin typeface="Lucida Sans Unicode" panose="020B0602030504020204" pitchFamily="34" charset="0"/>
                        <a:cs typeface="Lucida Sans Unicode" panose="020B0602030504020204"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lang="de-AT"/>
                    </a:p>
                  </a:txBody>
                  <a:tcPr>
                    <a:lnL w="12700" cap="flat" cmpd="sng" algn="ctr">
                      <a:solidFill>
                        <a:schemeClr val="tx1"/>
                      </a:solidFill>
                      <a:prstDash val="solid"/>
                      <a:round/>
                      <a:headEnd type="none" w="med" len="med"/>
                      <a:tailEnd type="none" w="med" len="med"/>
                    </a:lnL>
                  </a:tcPr>
                </a:tc>
                <a:tc hMerge="1">
                  <a:txBody>
                    <a:bodyPr/>
                    <a:lstStyle/>
                    <a:p>
                      <a:endParaRPr lang="de-AT"/>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r>
                        <a:rPr kumimoji="0" lang="de-DE" sz="1400" b="0" i="0" u="none" strike="noStrike" kern="1200" cap="none" normalizeH="0" baseline="0" dirty="0">
                          <a:ln>
                            <a:noFill/>
                          </a:ln>
                          <a:solidFill>
                            <a:srgbClr val="67726B"/>
                          </a:solidFill>
                          <a:effectLst/>
                          <a:latin typeface="Lucida Sans Unicode" pitchFamily="34" charset="0"/>
                          <a:ea typeface="+mn-ea"/>
                          <a:cs typeface="Lucida Sans Unicode" pitchFamily="34" charset="0"/>
                        </a:rPr>
                        <a:t>Hochkomplex, </a:t>
                      </a:r>
                      <a:br>
                        <a:rPr kumimoji="0" lang="de-DE" sz="1400" b="0" i="0" u="none" strike="noStrike" kern="1200" cap="none" normalizeH="0" baseline="0" dirty="0">
                          <a:ln>
                            <a:noFill/>
                          </a:ln>
                          <a:solidFill>
                            <a:srgbClr val="67726B"/>
                          </a:solidFill>
                          <a:effectLst/>
                          <a:latin typeface="Lucida Sans Unicode" pitchFamily="34" charset="0"/>
                          <a:ea typeface="+mn-ea"/>
                          <a:cs typeface="Lucida Sans Unicode" pitchFamily="34" charset="0"/>
                        </a:rPr>
                      </a:br>
                      <a:r>
                        <a:rPr kumimoji="0" lang="de-DE" sz="1400" b="0" i="0" u="none" strike="noStrike" kern="1200" cap="none" normalizeH="0" baseline="0" dirty="0">
                          <a:ln>
                            <a:noFill/>
                          </a:ln>
                          <a:solidFill>
                            <a:srgbClr val="67726B"/>
                          </a:solidFill>
                          <a:effectLst/>
                          <a:latin typeface="Lucida Sans Unicode" pitchFamily="34" charset="0"/>
                          <a:ea typeface="+mn-ea"/>
                          <a:cs typeface="Lucida Sans Unicode" pitchFamily="34" charset="0"/>
                        </a:rPr>
                        <a:t>wenig </a:t>
                      </a:r>
                      <a:br>
                        <a:rPr kumimoji="0" lang="de-DE" sz="1400" b="0" i="0" u="none" strike="noStrike" kern="1200" cap="none" normalizeH="0" baseline="0" dirty="0">
                          <a:ln>
                            <a:noFill/>
                          </a:ln>
                          <a:solidFill>
                            <a:srgbClr val="67726B"/>
                          </a:solidFill>
                          <a:effectLst/>
                          <a:latin typeface="Lucida Sans Unicode" pitchFamily="34" charset="0"/>
                          <a:ea typeface="+mn-ea"/>
                          <a:cs typeface="Lucida Sans Unicode" pitchFamily="34" charset="0"/>
                        </a:rPr>
                      </a:br>
                      <a:r>
                        <a:rPr kumimoji="0" lang="de-DE" sz="1400" b="0" i="0" u="none" strike="noStrike" kern="1200" cap="none" normalizeH="0" baseline="0" dirty="0">
                          <a:ln>
                            <a:noFill/>
                          </a:ln>
                          <a:solidFill>
                            <a:srgbClr val="67726B"/>
                          </a:solidFill>
                          <a:effectLst/>
                          <a:latin typeface="Lucida Sans Unicode" pitchFamily="34" charset="0"/>
                          <a:ea typeface="+mn-ea"/>
                          <a:cs typeface="Lucida Sans Unicode" pitchFamily="34" charset="0"/>
                        </a:rPr>
                        <a:t>strukturierte Situationen</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lang="de-AT"/>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r>
                        <a:rPr kumimoji="0" lang="de-DE" sz="1400" b="0" i="0" u="none" strike="noStrike" kern="1200" cap="none" normalizeH="0" baseline="0" dirty="0">
                          <a:ln>
                            <a:noFill/>
                          </a:ln>
                          <a:solidFill>
                            <a:srgbClr val="67726B"/>
                          </a:solidFill>
                          <a:effectLst/>
                          <a:latin typeface="Lucida Sans Unicode" pitchFamily="34" charset="0"/>
                          <a:ea typeface="+mn-ea"/>
                          <a:cs typeface="Lucida Sans Unicode" pitchFamily="34" charset="0"/>
                        </a:rPr>
                        <a:t>Neue Verfahren einführen</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r>
                        <a:rPr kumimoji="0" lang="de-DE" sz="1400" b="0" i="0" u="none" strike="noStrike" kern="1200" cap="none" normalizeH="0" baseline="0" dirty="0">
                          <a:ln>
                            <a:noFill/>
                          </a:ln>
                          <a:solidFill>
                            <a:srgbClr val="67726B"/>
                          </a:solidFill>
                          <a:effectLst/>
                          <a:latin typeface="Lucida Sans Unicode" pitchFamily="34" charset="0"/>
                          <a:ea typeface="+mn-ea"/>
                          <a:cs typeface="Lucida Sans Unicode" pitchFamily="34" charset="0"/>
                        </a:rPr>
                        <a:t>Forschung</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996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r>
                        <a:rPr kumimoji="0" lang="de-DE" sz="1400" b="0" i="0" u="none" strike="noStrike" cap="none" normalizeH="0" baseline="0" dirty="0">
                          <a:ln>
                            <a:noFill/>
                          </a:ln>
                          <a:solidFill>
                            <a:srgbClr val="67726B"/>
                          </a:solidFill>
                          <a:effectLst/>
                          <a:latin typeface="Lucida Sans Unicode" pitchFamily="34" charset="0"/>
                          <a:cs typeface="Lucida Sans Unicode" pitchFamily="34" charset="0"/>
                        </a:rPr>
                        <a:t>Sekretariat/ Transport…</a:t>
                      </a: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lang="de-AT"/>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de-AT" sz="1400" dirty="0">
                        <a:latin typeface="Lucida Sans Unicode" panose="020B0602030504020204" pitchFamily="34" charset="0"/>
                        <a:cs typeface="Lucida Sans Unicode" panose="020B0602030504020204"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solidFill>
                        <a:sysClr val="windowText" lastClr="000000"/>
                      </a:solidFill>
                      <a:prstDash val="solid"/>
                      <a:round/>
                      <a:headEnd type="none" w="med" len="med"/>
                      <a:tailEnd type="none" w="med" len="med"/>
                    </a:lnR>
                    <a:lnT w="12700" cmpd="sng">
                      <a:solidFill>
                        <a:prstClr val="black"/>
                      </a:solidFill>
                      <a:prstDash val="soli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lang="de-AT"/>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553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ts val="0"/>
                        </a:spcBef>
                        <a:spcAft>
                          <a:spcPct val="0"/>
                        </a:spcAft>
                        <a:buClr>
                          <a:schemeClr val="accent1"/>
                        </a:buClr>
                        <a:buSzPct val="85000"/>
                        <a:buFont typeface="Wingdings 2" pitchFamily="18" charset="2"/>
                        <a:buNone/>
                        <a:tabLst/>
                      </a:pPr>
                      <a:r>
                        <a:rPr kumimoji="0" lang="de-DE" sz="1400" b="0" i="0" u="none" strike="noStrike" kern="1200" cap="none" normalizeH="0" baseline="0" dirty="0">
                          <a:ln>
                            <a:noFill/>
                          </a:ln>
                          <a:solidFill>
                            <a:schemeClr val="bg1"/>
                          </a:solidFill>
                          <a:effectLst/>
                          <a:latin typeface="Lucida Sans Unicode" pitchFamily="34" charset="0"/>
                          <a:ea typeface="+mn-ea"/>
                          <a:cs typeface="Lucida Sans Unicode" pitchFamily="34" charset="0"/>
                        </a:rPr>
                        <a:t>Pflege-assistenz</a:t>
                      </a:r>
                    </a:p>
                  </a:txBody>
                  <a:tcPr marL="36000" marR="36000" marT="36000" marB="3600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gradFill rotWithShape="0">
                      <a:gsLst>
                        <a:gs pos="0">
                          <a:srgbClr val="FFFFFF"/>
                        </a:gs>
                        <a:gs pos="100000">
                          <a:schemeClr val="accent3"/>
                        </a:gs>
                      </a:gsLst>
                      <a:lin ang="0" scaled="1"/>
                    </a:gradFill>
                  </a:tcPr>
                </a:tc>
                <a:tc hMerge="1">
                  <a:txBody>
                    <a:bodyPr/>
                    <a:lstStyle/>
                    <a:p>
                      <a:endParaRPr lang="de-AT"/>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de-AT" sz="1400" dirty="0">
                        <a:latin typeface="Lucida Sans Unicode" panose="020B0602030504020204" pitchFamily="34" charset="0"/>
                        <a:cs typeface="Lucida Sans Unicode" panose="020B0602030504020204" pitchFamily="34" charset="0"/>
                      </a:endParaRPr>
                    </a:p>
                  </a:txBody>
                  <a:tcPr marL="0" marR="0" marT="0" marB="0" anchor="ctr" anchorCtr="1" horzOverflow="overflow">
                    <a:lnL w="12700" cap="flat" cmpd="sng" algn="ctr">
                      <a:no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lang="de-AT"/>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no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4739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2000" marR="0" lvl="0" indent="0" algn="l" defTabSz="914400" rtl="0" eaLnBrk="0" fontAlgn="base" latinLnBrk="0" hangingPunct="0">
                        <a:lnSpc>
                          <a:spcPct val="100000"/>
                        </a:lnSpc>
                        <a:spcBef>
                          <a:spcPts val="0"/>
                        </a:spcBef>
                        <a:spcAft>
                          <a:spcPct val="0"/>
                        </a:spcAft>
                        <a:buClr>
                          <a:schemeClr val="accent1"/>
                        </a:buClr>
                        <a:buSzPct val="85000"/>
                        <a:buFont typeface="Wingdings 2" pitchFamily="18" charset="2"/>
                        <a:buNone/>
                        <a:tabLst/>
                      </a:pPr>
                      <a:r>
                        <a:rPr kumimoji="0" lang="de-DE" sz="1400" b="0" i="0" u="none" strike="noStrike" kern="1200" cap="none" normalizeH="0" baseline="0" dirty="0">
                          <a:ln>
                            <a:noFill/>
                          </a:ln>
                          <a:solidFill>
                            <a:schemeClr val="bg1"/>
                          </a:solidFill>
                          <a:effectLst/>
                          <a:latin typeface="Lucida Sans Unicode" pitchFamily="34" charset="0"/>
                          <a:ea typeface="+mn-ea"/>
                          <a:cs typeface="Lucida Sans Unicode" pitchFamily="34" charset="0"/>
                        </a:rPr>
                        <a:t>Pflegefach-assistenz</a:t>
                      </a:r>
                    </a:p>
                  </a:txBody>
                  <a:tcPr marL="36000" marR="36000" marT="36000" marB="3600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de-AT" sz="1400" dirty="0">
                        <a:latin typeface="Lucida Sans Unicode" panose="020B0602030504020204" pitchFamily="34" charset="0"/>
                        <a:cs typeface="Lucida Sans Unicode" panose="020B0602030504020204" pitchFamily="34" charset="0"/>
                      </a:endParaRPr>
                    </a:p>
                  </a:txBody>
                  <a:tcPr marL="0" marR="0" marT="0" marB="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gradFill rotWithShape="0">
                      <a:gsLst>
                        <a:gs pos="0">
                          <a:srgbClr val="FFFFFF"/>
                        </a:gs>
                        <a:gs pos="100000">
                          <a:schemeClr val="accent3"/>
                        </a:gs>
                      </a:gsLst>
                      <a:lin ang="0" scaled="1"/>
                    </a:gra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de-AT" sz="1400" dirty="0">
                        <a:latin typeface="Lucida Sans Unicode" panose="020B0602030504020204" pitchFamily="34" charset="0"/>
                        <a:cs typeface="Lucida Sans Unicode" panose="020B0602030504020204" pitchFamily="34" charset="0"/>
                      </a:endParaRPr>
                    </a:p>
                  </a:txBody>
                  <a:tcPr marL="0" marR="0" marT="0" marB="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gradFill flip="none" rotWithShape="1">
                      <a:gsLst>
                        <a:gs pos="0">
                          <a:srgbClr val="FFFFFF"/>
                        </a:gs>
                        <a:gs pos="100000">
                          <a:schemeClr val="accent3"/>
                        </a:gs>
                      </a:gsLst>
                      <a:lin ang="10800000" scaled="1"/>
                      <a:tileRect/>
                    </a:gradFill>
                  </a:tcPr>
                </a:tc>
                <a:tc hMerge="1">
                  <a:txBody>
                    <a:body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200" b="0" i="0" u="none" strike="noStrike" cap="none" normalizeH="0" baseline="0" dirty="0">
                        <a:ln>
                          <a:noFill/>
                        </a:ln>
                        <a:solidFill>
                          <a:schemeClr val="tx1"/>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de-AT" sz="1400" dirty="0">
                        <a:solidFill>
                          <a:srgbClr val="67726B"/>
                        </a:solidFill>
                        <a:latin typeface="Lucida Sans Unicode" panose="020B0602030504020204" pitchFamily="34" charset="0"/>
                        <a:cs typeface="Lucida Sans Unicode" panose="020B0602030504020204" pitchFamily="34" charset="0"/>
                      </a:endParaRPr>
                    </a:p>
                  </a:txBody>
                  <a:tcPr marL="0" marR="0" marT="0" marB="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no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7238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2000" marR="0" lvl="0" indent="0" algn="l" defTabSz="914400" rtl="0" eaLnBrk="0" fontAlgn="base" latinLnBrk="0" hangingPunct="0">
                        <a:lnSpc>
                          <a:spcPct val="100000"/>
                        </a:lnSpc>
                        <a:spcBef>
                          <a:spcPts val="0"/>
                        </a:spcBef>
                        <a:spcAft>
                          <a:spcPct val="0"/>
                        </a:spcAft>
                        <a:buClr>
                          <a:schemeClr val="accent1"/>
                        </a:buClr>
                        <a:buSzPct val="85000"/>
                        <a:buFont typeface="Wingdings 2" pitchFamily="18" charset="2"/>
                        <a:buNone/>
                        <a:tabLst/>
                      </a:pPr>
                      <a:r>
                        <a:rPr kumimoji="0" lang="de-DE" sz="1400" b="0" i="0" u="none" strike="noStrike" kern="1200" cap="none" normalizeH="0" baseline="0" dirty="0">
                          <a:ln>
                            <a:noFill/>
                          </a:ln>
                          <a:solidFill>
                            <a:schemeClr val="bg1"/>
                          </a:solidFill>
                          <a:effectLst/>
                          <a:latin typeface="Lucida Sans Unicode" pitchFamily="34" charset="0"/>
                          <a:ea typeface="+mn-ea"/>
                          <a:cs typeface="Lucida Sans Unicode" pitchFamily="34" charset="0"/>
                        </a:rPr>
                        <a:t>Gehobener Dienst GuK</a:t>
                      </a:r>
                    </a:p>
                  </a:txBody>
                  <a:tcPr marL="36000" marR="36000" marT="36000" marB="3600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defRPr/>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de-AT" sz="1400" dirty="0">
                        <a:solidFill>
                          <a:srgbClr val="67726B"/>
                        </a:solidFill>
                        <a:latin typeface="Lucida Sans Unicode" pitchFamily="34" charset="0"/>
                        <a:cs typeface="Lucida Sans Unicode" pitchFamily="34" charset="0"/>
                      </a:endParaRPr>
                    </a:p>
                  </a:txBody>
                  <a:tcPr marL="0" marR="0" marT="0" marB="0" anchor="ctr" anchorCtr="1" horzOverflow="overflow">
                    <a:lnL w="12700" cap="flat" cmpd="sng" algn="ctr">
                      <a:no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gradFill rotWithShape="0">
                      <a:gsLst>
                        <a:gs pos="0">
                          <a:srgbClr val="FFFFFF"/>
                        </a:gs>
                        <a:gs pos="85000">
                          <a:schemeClr val="accent3"/>
                        </a:gs>
                      </a:gsLst>
                      <a:lin ang="0" scaled="1"/>
                    </a:gradFill>
                  </a:tcPr>
                </a:tc>
                <a:tc hMerge="1">
                  <a:txBody>
                    <a:bodyPr/>
                    <a:lstStyle/>
                    <a:p>
                      <a:endParaRPr lang="de-AT"/>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de-AT"/>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de-AT" sz="1400" dirty="0">
                        <a:solidFill>
                          <a:srgbClr val="67726B"/>
                        </a:solidFill>
                        <a:latin typeface="Lucida Sans Unicode" panose="020B0602030504020204" pitchFamily="34" charset="0"/>
                        <a:cs typeface="Lucida Sans Unicode" panose="020B0602030504020204" pitchFamily="34" charset="0"/>
                      </a:endParaRPr>
                    </a:p>
                  </a:txBody>
                  <a:tcPr marL="0" marR="0" marT="0" marB="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gradFill flip="none" rotWithShape="1">
                      <a:gsLst>
                        <a:gs pos="0">
                          <a:srgbClr val="FFFFFF"/>
                        </a:gs>
                        <a:gs pos="70000">
                          <a:schemeClr val="accent3"/>
                        </a:gs>
                      </a:gsLst>
                      <a:lin ang="10800000" scaled="1"/>
                      <a:tileRect/>
                    </a:gradFill>
                  </a:tcPr>
                </a:tc>
                <a:tc hMerge="1">
                  <a:txBody>
                    <a:body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200" b="0" i="0" u="none" strike="noStrike" cap="none" normalizeH="0" baseline="0" dirty="0">
                        <a:ln>
                          <a:noFill/>
                        </a:ln>
                        <a:solidFill>
                          <a:schemeClr val="tx1"/>
                        </a:solidFill>
                        <a:effectLst/>
                        <a:latin typeface="+mn-lt"/>
                      </a:endParaRPr>
                    </a:p>
                  </a:txBody>
                  <a:tcPr marL="0" marR="0" marT="0" marB="0" anchor="ctr" anchorCtr="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kumimoji="0" lang="de-AT" sz="1400" b="0" i="0" u="none" strike="noStrike" kern="1200" cap="none" normalizeH="0" baseline="0" dirty="0">
                        <a:ln>
                          <a:noFill/>
                        </a:ln>
                        <a:solidFill>
                          <a:srgbClr val="67726B"/>
                        </a:solidFill>
                        <a:effectLst/>
                        <a:latin typeface="Lucida Sans Unicode" pitchFamily="34" charset="0"/>
                        <a:ea typeface="+mn-ea"/>
                        <a:cs typeface="Lucida Sans Unicode" pitchFamily="34" charset="0"/>
                      </a:endParaRPr>
                    </a:p>
                  </a:txBody>
                  <a:tcPr marL="0" marR="0" marT="0" marB="0" anchor="ctr" anchorCtr="1" horzOverflow="overflow">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kumimoji="0" lang="de-AT" sz="1200" b="0" i="0" u="none" strike="noStrike" kern="1200" cap="none" normalizeH="0" baseline="0" dirty="0">
                        <a:ln>
                          <a:noFill/>
                        </a:ln>
                        <a:solidFill>
                          <a:srgbClr val="67726B"/>
                        </a:solidFill>
                        <a:effectLst/>
                        <a:latin typeface="Lucida Sans Unicode" pitchFamily="34" charset="0"/>
                        <a:ea typeface="+mn-ea"/>
                        <a:cs typeface="Lucida Sans Unicode"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2"/>
                        </a:gs>
                        <a:gs pos="100000">
                          <a:schemeClr val="bg2"/>
                        </a:gs>
                      </a:gsLst>
                      <a:lin ang="10800000" scaled="1"/>
                      <a:tileRect/>
                    </a:gradFill>
                  </a:tcPr>
                </a:tc>
                <a:extLst>
                  <a:ext uri="{0D108BD9-81ED-4DB2-BD59-A6C34878D82A}">
                    <a16:rowId xmlns:a16="http://schemas.microsoft.com/office/drawing/2014/main" val="10004"/>
                  </a:ext>
                </a:extLst>
              </a:tr>
              <a:tr h="70753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ts val="0"/>
                        </a:spcBef>
                        <a:spcAft>
                          <a:spcPct val="0"/>
                        </a:spcAft>
                        <a:buClr>
                          <a:schemeClr val="accent1"/>
                        </a:buClr>
                        <a:buSzPct val="85000"/>
                        <a:buFont typeface="Wingdings 2" pitchFamily="18" charset="2"/>
                        <a:buNone/>
                        <a:tabLst/>
                      </a:pPr>
                      <a:r>
                        <a:rPr kumimoji="0" lang="de-DE" sz="1400" b="0" i="0" u="none" strike="noStrike" kern="1200" cap="none" normalizeH="0" baseline="0" dirty="0">
                          <a:ln>
                            <a:noFill/>
                          </a:ln>
                          <a:solidFill>
                            <a:schemeClr val="bg1"/>
                          </a:solidFill>
                          <a:effectLst/>
                          <a:latin typeface="Lucida Sans Unicode" pitchFamily="34" charset="0"/>
                          <a:ea typeface="+mn-ea"/>
                          <a:cs typeface="Lucida Sans Unicode" pitchFamily="34" charset="0"/>
                        </a:rPr>
                        <a:t>DGKP mit Spezial-</a:t>
                      </a:r>
                      <a:r>
                        <a:rPr kumimoji="0" lang="de-DE" sz="1400" b="0" i="0" u="none" strike="noStrike" kern="1200" cap="none" normalizeH="0" baseline="0" dirty="0" err="1">
                          <a:ln>
                            <a:noFill/>
                          </a:ln>
                          <a:solidFill>
                            <a:schemeClr val="bg1"/>
                          </a:solidFill>
                          <a:effectLst/>
                          <a:latin typeface="Lucida Sans Unicode" pitchFamily="34" charset="0"/>
                          <a:ea typeface="+mn-ea"/>
                          <a:cs typeface="Lucida Sans Unicode" pitchFamily="34" charset="0"/>
                        </a:rPr>
                        <a:t>isierung</a:t>
                      </a:r>
                      <a:endParaRPr kumimoji="0" lang="de-DE" sz="1400" b="0" i="0" u="none" strike="noStrike" kern="1200" cap="none" normalizeH="0" baseline="0" dirty="0">
                        <a:ln>
                          <a:noFill/>
                        </a:ln>
                        <a:solidFill>
                          <a:schemeClr val="bg1"/>
                        </a:solidFill>
                        <a:effectLst/>
                        <a:latin typeface="Lucida Sans Unicode" pitchFamily="34" charset="0"/>
                        <a:ea typeface="+mn-ea"/>
                        <a:cs typeface="Lucida Sans Unicode" pitchFamily="34" charset="0"/>
                      </a:endParaRPr>
                    </a:p>
                  </a:txBody>
                  <a:tcPr marL="36000" marR="36000" marT="36000" marB="3600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defRPr/>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de-AT" sz="1400" dirty="0">
                        <a:solidFill>
                          <a:srgbClr val="67726B"/>
                        </a:solidFill>
                        <a:latin typeface="Lucida Sans Unicode" pitchFamily="34" charset="0"/>
                        <a:cs typeface="Lucida Sans Unicode" pitchFamily="34" charset="0"/>
                      </a:endParaRPr>
                    </a:p>
                  </a:txBody>
                  <a:tcPr marL="0" marR="0" marT="0" marB="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gridSpan="6">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gradFill rotWithShape="0">
                      <a:gsLst>
                        <a:gs pos="18000">
                          <a:srgbClr val="FFFFFF"/>
                        </a:gs>
                        <a:gs pos="99000">
                          <a:schemeClr val="accent3">
                            <a:lumMod val="20000"/>
                            <a:lumOff val="80000"/>
                          </a:schemeClr>
                        </a:gs>
                        <a:gs pos="61000">
                          <a:schemeClr val="accent3"/>
                        </a:gs>
                      </a:gsLst>
                      <a:lin ang="0" scaled="1"/>
                    </a:gradFill>
                  </a:tcPr>
                </a:tc>
                <a:tc hMerge="1">
                  <a:txBody>
                    <a:bodyPr/>
                    <a:lstStyle/>
                    <a:p>
                      <a:endParaRPr lang="de-AT"/>
                    </a:p>
                  </a:txBody>
                  <a:tcPr>
                    <a:lnL w="12700" cmpd="sng">
                      <a:noFill/>
                      <a:prstDash val="solid"/>
                    </a:lnL>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2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tx2"/>
                        </a:gs>
                        <a:gs pos="100000">
                          <a:schemeClr val="bg2"/>
                        </a:gs>
                      </a:gsLst>
                      <a:lin ang="0" scaled="1"/>
                    </a:gra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kern="1200" cap="none" normalizeH="0" baseline="0" dirty="0">
                        <a:ln>
                          <a:noFill/>
                        </a:ln>
                        <a:solidFill>
                          <a:srgbClr val="67726B"/>
                        </a:solidFill>
                        <a:effectLst/>
                        <a:latin typeface="Lucida Sans Unicode" pitchFamily="34" charset="0"/>
                        <a:ea typeface="+mn-ea"/>
                        <a:cs typeface="Lucida Sans Unicode" pitchFamily="34" charset="0"/>
                      </a:endParaRPr>
                    </a:p>
                  </a:txBody>
                  <a:tcPr marL="0" marR="0" marT="0" marB="0" anchor="ctr" anchorCtr="1" horzOverflow="overflow">
                    <a:lnL w="12700" cap="flat" cmpd="sng" algn="ctr">
                      <a:no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gradFill>
                      <a:gsLst>
                        <a:gs pos="0">
                          <a:schemeClr val="accent3">
                            <a:lumMod val="20000"/>
                            <a:lumOff val="80000"/>
                          </a:schemeClr>
                        </a:gs>
                        <a:gs pos="24000">
                          <a:srgbClr val="FFFFFF"/>
                        </a:gs>
                      </a:gsLst>
                      <a:lin ang="0" scaled="1"/>
                    </a:gradFill>
                  </a:tcPr>
                </a:tc>
                <a:extLst>
                  <a:ext uri="{0D108BD9-81ED-4DB2-BD59-A6C34878D82A}">
                    <a16:rowId xmlns:a16="http://schemas.microsoft.com/office/drawing/2014/main" val="10005"/>
                  </a:ext>
                </a:extLst>
              </a:tr>
              <a:tr h="63192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ts val="0"/>
                        </a:spcBef>
                        <a:spcAft>
                          <a:spcPct val="0"/>
                        </a:spcAft>
                        <a:buClr>
                          <a:schemeClr val="accent1"/>
                        </a:buClr>
                        <a:buSzPct val="85000"/>
                        <a:buFont typeface="Wingdings 2" pitchFamily="18" charset="2"/>
                        <a:buNone/>
                        <a:tabLst/>
                      </a:pPr>
                      <a:r>
                        <a:rPr kumimoji="0" lang="de-DE" sz="1400" b="0" i="0" u="none" strike="noStrike" kern="1200" cap="none" normalizeH="0" baseline="0" dirty="0">
                          <a:ln>
                            <a:noFill/>
                          </a:ln>
                          <a:solidFill>
                            <a:schemeClr val="bg1"/>
                          </a:solidFill>
                          <a:effectLst/>
                          <a:latin typeface="Lucida Sans Unicode" pitchFamily="34" charset="0"/>
                          <a:ea typeface="+mn-ea"/>
                          <a:cs typeface="Lucida Sans Unicode" pitchFamily="34" charset="0"/>
                        </a:rPr>
                        <a:t>DGKP mit Master</a:t>
                      </a:r>
                    </a:p>
                  </a:txBody>
                  <a:tcPr marL="36000" marR="36000" marT="36000" marB="3600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defRPr/>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de-AT" sz="1400" dirty="0">
                        <a:solidFill>
                          <a:srgbClr val="67726B"/>
                        </a:solidFill>
                        <a:latin typeface="Lucida Sans Unicode" pitchFamily="34" charset="0"/>
                        <a:cs typeface="Lucida Sans Unicode" pitchFamily="34" charset="0"/>
                      </a:endParaRPr>
                    </a:p>
                  </a:txBody>
                  <a:tcPr marL="0" marR="0" marT="0" marB="0" anchor="ctr" anchorCtr="1" horzOverflow="overflow">
                    <a:lnL w="12700" cap="flat" cmpd="sng" algn="ctr">
                      <a:no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gridSpan="7">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gradFill rotWithShape="0">
                      <a:gsLst>
                        <a:gs pos="28000">
                          <a:srgbClr val="FFFFFF"/>
                        </a:gs>
                        <a:gs pos="84000">
                          <a:schemeClr val="accent3">
                            <a:lumMod val="20000"/>
                            <a:lumOff val="80000"/>
                          </a:schemeClr>
                        </a:gs>
                        <a:gs pos="61000">
                          <a:schemeClr val="accent3"/>
                        </a:gs>
                      </a:gsLst>
                      <a:lin ang="0" scaled="1"/>
                    </a:gradFill>
                  </a:tcPr>
                </a:tc>
                <a:tc hMerge="1">
                  <a:txBody>
                    <a:bodyPr/>
                    <a:lstStyle/>
                    <a:p>
                      <a:endParaRPr lang="de-DE"/>
                    </a:p>
                  </a:txBody>
                  <a:tcPr>
                    <a:lnL w="12700" cmpd="sng">
                      <a:noFill/>
                      <a:prstDash val="solid"/>
                    </a:ln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2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tx2"/>
                        </a:gs>
                        <a:gs pos="100000">
                          <a:schemeClr val="bg2"/>
                        </a:gs>
                      </a:gsLst>
                      <a:lin ang="0" scaled="1"/>
                    </a:gradFill>
                  </a:tcPr>
                </a:tc>
                <a:tc hMerge="1">
                  <a:txBody>
                    <a:body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2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tx2"/>
                        </a:gs>
                        <a:gs pos="100000">
                          <a:schemeClr val="bg2"/>
                        </a:gs>
                      </a:gsLst>
                      <a:lin ang="0" scaled="1"/>
                    </a:gradFill>
                  </a:tcPr>
                </a:tc>
                <a:extLst>
                  <a:ext uri="{0D108BD9-81ED-4DB2-BD59-A6C34878D82A}">
                    <a16:rowId xmlns:a16="http://schemas.microsoft.com/office/drawing/2014/main" val="3487947228"/>
                  </a:ext>
                </a:extLst>
              </a:tr>
              <a:tr h="53655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ts val="0"/>
                        </a:spcBef>
                        <a:spcAft>
                          <a:spcPct val="0"/>
                        </a:spcAft>
                        <a:buClr>
                          <a:schemeClr val="accent1"/>
                        </a:buClr>
                        <a:buSzPct val="85000"/>
                        <a:buFont typeface="Wingdings 2" pitchFamily="18" charset="2"/>
                        <a:buNone/>
                        <a:tabLst/>
                      </a:pPr>
                      <a:r>
                        <a:rPr kumimoji="0" lang="de-DE" sz="1400" b="0" i="0" u="none" strike="noStrike" kern="1200" cap="none" normalizeH="0" baseline="0" dirty="0">
                          <a:ln>
                            <a:noFill/>
                          </a:ln>
                          <a:solidFill>
                            <a:schemeClr val="bg1"/>
                          </a:solidFill>
                          <a:effectLst/>
                          <a:latin typeface="Lucida Sans Unicode" pitchFamily="34" charset="0"/>
                          <a:ea typeface="+mn-ea"/>
                          <a:cs typeface="Lucida Sans Unicode" pitchFamily="34" charset="0"/>
                        </a:rPr>
                        <a:t>DGKP Doktorat</a:t>
                      </a:r>
                    </a:p>
                  </a:txBody>
                  <a:tcPr marL="36000" marR="36000" marT="36000" marB="3600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chemeClr val="accent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w="12700" cap="flat" cmpd="sng" algn="ctr">
                      <a:solidFill>
                        <a:sysClr val="windowText" lastClr="00000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defRPr/>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de-AT" sz="1400" dirty="0">
                        <a:solidFill>
                          <a:srgbClr val="67726B"/>
                        </a:solidFill>
                        <a:latin typeface="Lucida Sans Unicode" pitchFamily="34" charset="0"/>
                        <a:cs typeface="Lucida Sans Unicode" pitchFamily="34" charset="0"/>
                      </a:endParaRPr>
                    </a:p>
                  </a:txBody>
                  <a:tcPr marL="0" marR="0" marT="0" marB="0" anchor="ctr" anchorCtr="1" horzOverflow="overflow">
                    <a:lnL w="12700" cap="flat" cmpd="sng" algn="ctr">
                      <a:no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gridSpan="7">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4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gradFill rotWithShape="0">
                      <a:gsLst>
                        <a:gs pos="0">
                          <a:srgbClr val="FFFFFF"/>
                        </a:gs>
                        <a:gs pos="100000">
                          <a:schemeClr val="accent3"/>
                        </a:gs>
                      </a:gsLst>
                      <a:lin ang="0" scaled="1"/>
                    </a:gradFill>
                  </a:tcPr>
                </a:tc>
                <a:tc hMerge="1">
                  <a:txBody>
                    <a:bodyPr/>
                    <a:lstStyle/>
                    <a:p>
                      <a:endParaRPr lang="de-DE"/>
                    </a:p>
                  </a:txBody>
                  <a:tcPr>
                    <a:lnL w="12700" cmpd="sng">
                      <a:noFill/>
                      <a:prstDash val="solid"/>
                    </a:ln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2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tx2"/>
                        </a:gs>
                        <a:gs pos="100000">
                          <a:schemeClr val="bg2"/>
                        </a:gs>
                      </a:gsLst>
                      <a:lin ang="0" scaled="1"/>
                    </a:gradFill>
                  </a:tcPr>
                </a:tc>
                <a:tc hMerge="1">
                  <a:txBody>
                    <a:bodyPr/>
                    <a:lstStyle/>
                    <a:p>
                      <a:pPr marL="0" marR="0" lvl="0" indent="0" algn="l" defTabSz="914400" rtl="0" eaLnBrk="0" fontAlgn="base" latinLnBrk="0" hangingPunct="0">
                        <a:lnSpc>
                          <a:spcPct val="100000"/>
                        </a:lnSpc>
                        <a:spcBef>
                          <a:spcPct val="20000"/>
                        </a:spcBef>
                        <a:spcAft>
                          <a:spcPct val="0"/>
                        </a:spcAft>
                        <a:buClr>
                          <a:schemeClr val="accent1"/>
                        </a:buClr>
                        <a:buSzPct val="85000"/>
                        <a:buFont typeface="Wingdings 2" pitchFamily="18" charset="2"/>
                        <a:buNone/>
                        <a:tabLst/>
                      </a:pPr>
                      <a:endParaRPr kumimoji="0" lang="de-DE" sz="1200" b="0" i="0" u="none" strike="noStrike" cap="none" normalizeH="0" baseline="0" dirty="0">
                        <a:ln>
                          <a:noFill/>
                        </a:ln>
                        <a:solidFill>
                          <a:srgbClr val="67726B"/>
                        </a:solidFill>
                        <a:effectLst/>
                        <a:latin typeface="Lucida Sans Unicode" pitchFamily="34" charset="0"/>
                        <a:cs typeface="Lucida Sans Unicode" pitchFamily="34" charset="0"/>
                      </a:endParaRPr>
                    </a:p>
                  </a:txBody>
                  <a:tcPr marL="0" marR="0" marT="0" marB="0" anchor="ctr" anchorCtr="1"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tx2"/>
                        </a:gs>
                        <a:gs pos="100000">
                          <a:schemeClr val="bg2"/>
                        </a:gs>
                      </a:gsLst>
                      <a:lin ang="0" scaled="1"/>
                    </a:gradFill>
                  </a:tcPr>
                </a:tc>
                <a:extLst>
                  <a:ext uri="{0D108BD9-81ED-4DB2-BD59-A6C34878D82A}">
                    <a16:rowId xmlns:a16="http://schemas.microsoft.com/office/drawing/2014/main" val="3677570327"/>
                  </a:ext>
                </a:extLst>
              </a:tr>
            </a:tbl>
          </a:graphicData>
        </a:graphic>
      </p:graphicFrame>
      <p:sp>
        <p:nvSpPr>
          <p:cNvPr id="9" name="Rechteck 8">
            <a:extLst>
              <a:ext uri="{FF2B5EF4-FFF2-40B4-BE49-F238E27FC236}">
                <a16:creationId xmlns:a16="http://schemas.microsoft.com/office/drawing/2014/main" id="{C3A7180E-914A-4F37-87BE-CA66233E497E}"/>
              </a:ext>
            </a:extLst>
          </p:cNvPr>
          <p:cNvSpPr/>
          <p:nvPr/>
        </p:nvSpPr>
        <p:spPr>
          <a:xfrm rot="5400000">
            <a:off x="10504967" y="4382991"/>
            <a:ext cx="2879178" cy="253916"/>
          </a:xfrm>
          <a:prstGeom prst="rect">
            <a:avLst/>
          </a:prstGeom>
        </p:spPr>
        <p:txBody>
          <a:bodyPr wrap="square">
            <a:spAutoFit/>
          </a:bodyPr>
          <a:lstStyle/>
          <a:p>
            <a:pPr>
              <a:defRPr/>
            </a:pPr>
            <a:r>
              <a:rPr lang="de-DE" sz="1050" dirty="0">
                <a:latin typeface="Arial" charset="0"/>
                <a:cs typeface="Arial" charset="0"/>
              </a:rPr>
              <a:t>nach: Rappold, Rottenhofer 2016</a:t>
            </a:r>
            <a:endParaRPr lang="de-AT" sz="1050" dirty="0">
              <a:latin typeface="Arial" charset="0"/>
              <a:cs typeface="Arial" charset="0"/>
            </a:endParaRPr>
          </a:p>
        </p:txBody>
      </p:sp>
      <p:sp>
        <p:nvSpPr>
          <p:cNvPr id="10" name="Pfeil nach rechts 5">
            <a:extLst>
              <a:ext uri="{FF2B5EF4-FFF2-40B4-BE49-F238E27FC236}">
                <a16:creationId xmlns:a16="http://schemas.microsoft.com/office/drawing/2014/main" id="{A530A162-1A8C-4A55-A701-6542F13A4D99}"/>
              </a:ext>
            </a:extLst>
          </p:cNvPr>
          <p:cNvSpPr/>
          <p:nvPr/>
        </p:nvSpPr>
        <p:spPr>
          <a:xfrm>
            <a:off x="514917" y="6276039"/>
            <a:ext cx="11242931" cy="574675"/>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AT" sz="2400" b="1" dirty="0" err="1">
                <a:solidFill>
                  <a:schemeClr val="bg1"/>
                </a:solidFill>
              </a:rPr>
              <a:t>Skill</a:t>
            </a:r>
            <a:r>
              <a:rPr lang="de-AT" sz="2400" b="1" dirty="0">
                <a:solidFill>
                  <a:schemeClr val="bg1"/>
                </a:solidFill>
              </a:rPr>
              <a:t> Mix</a:t>
            </a:r>
          </a:p>
        </p:txBody>
      </p:sp>
      <p:sp>
        <p:nvSpPr>
          <p:cNvPr id="11" name="Pfeil nach rechts 6">
            <a:extLst>
              <a:ext uri="{FF2B5EF4-FFF2-40B4-BE49-F238E27FC236}">
                <a16:creationId xmlns:a16="http://schemas.microsoft.com/office/drawing/2014/main" id="{7D660C7F-2563-48FF-AE79-BB5A6857A14F}"/>
              </a:ext>
            </a:extLst>
          </p:cNvPr>
          <p:cNvSpPr/>
          <p:nvPr/>
        </p:nvSpPr>
        <p:spPr>
          <a:xfrm rot="16200000">
            <a:off x="-1510856" y="4155780"/>
            <a:ext cx="4392885" cy="682750"/>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AT" sz="2000" b="1" dirty="0">
                <a:solidFill>
                  <a:schemeClr val="bg1"/>
                </a:solidFill>
              </a:rPr>
              <a:t>Grade Mix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B26D2-5E97-4EC2-8F93-3AC7A31AF16D}"/>
              </a:ext>
            </a:extLst>
          </p:cNvPr>
          <p:cNvSpPr>
            <a:spLocks noGrp="1"/>
          </p:cNvSpPr>
          <p:nvPr>
            <p:ph type="title"/>
          </p:nvPr>
        </p:nvSpPr>
        <p:spPr/>
        <p:txBody>
          <a:bodyPr>
            <a:normAutofit/>
          </a:bodyPr>
          <a:lstStyle/>
          <a:p>
            <a:pPr algn="l"/>
            <a:r>
              <a:rPr lang="de-DE" dirty="0"/>
              <a:t>Drei Gründe für ANP </a:t>
            </a:r>
            <a:br>
              <a:rPr lang="de-DE" dirty="0"/>
            </a:br>
            <a:endParaRPr lang="de-DE" dirty="0"/>
          </a:p>
        </p:txBody>
      </p:sp>
      <p:sp>
        <p:nvSpPr>
          <p:cNvPr id="3" name="Textplatzhalter 2">
            <a:extLst>
              <a:ext uri="{FF2B5EF4-FFF2-40B4-BE49-F238E27FC236}">
                <a16:creationId xmlns:a16="http://schemas.microsoft.com/office/drawing/2014/main" id="{96F01C47-C566-45B0-8DDF-106948008328}"/>
              </a:ext>
            </a:extLst>
          </p:cNvPr>
          <p:cNvSpPr>
            <a:spLocks noGrp="1"/>
          </p:cNvSpPr>
          <p:nvPr>
            <p:ph type="body" idx="1"/>
          </p:nvPr>
        </p:nvSpPr>
        <p:spPr>
          <a:xfrm>
            <a:off x="839788" y="1487576"/>
            <a:ext cx="3108960" cy="950976"/>
          </a:xfrm>
        </p:spPr>
        <p:txBody>
          <a:bodyPr/>
          <a:lstStyle/>
          <a:p>
            <a:r>
              <a:rPr lang="de-DE" dirty="0"/>
              <a:t>Pflegequalität</a:t>
            </a:r>
          </a:p>
        </p:txBody>
      </p:sp>
      <p:sp>
        <p:nvSpPr>
          <p:cNvPr id="4" name="Inhaltsplatzhalter 3">
            <a:extLst>
              <a:ext uri="{FF2B5EF4-FFF2-40B4-BE49-F238E27FC236}">
                <a16:creationId xmlns:a16="http://schemas.microsoft.com/office/drawing/2014/main" id="{5C456BD2-7168-4E89-840B-371CDB8CCA08}"/>
              </a:ext>
            </a:extLst>
          </p:cNvPr>
          <p:cNvSpPr>
            <a:spLocks noGrp="1"/>
          </p:cNvSpPr>
          <p:nvPr>
            <p:ph sz="half" idx="2"/>
          </p:nvPr>
        </p:nvSpPr>
        <p:spPr>
          <a:xfrm>
            <a:off x="546410" y="2603144"/>
            <a:ext cx="3402338" cy="3063240"/>
          </a:xfrm>
        </p:spPr>
        <p:txBody>
          <a:bodyPr>
            <a:normAutofit fontScale="25000" lnSpcReduction="20000"/>
          </a:bodyPr>
          <a:lstStyle/>
          <a:p>
            <a:r>
              <a:rPr lang="de-DE" sz="7200" dirty="0"/>
              <a:t>Übergangspflege durch CNS verringert die Mortalität von postoperativen Krebspatient*innen; verringert Mortalität und Wiederaufnahme, fördert Therapieadhärenz und Zufriedenheit von Patient*innen mit Herzinsuffizienz; ältere Patient*innen werden seltener und kürzer wieder aufgenommen, die Depression pflegender Angehöriger wird verbessert und die Kosten reduziert</a:t>
            </a:r>
          </a:p>
          <a:p>
            <a:pPr>
              <a:lnSpc>
                <a:spcPct val="120000"/>
              </a:lnSpc>
            </a:pPr>
            <a:r>
              <a:rPr lang="de-DE" sz="3700" dirty="0"/>
              <a:t>Bryant-</a:t>
            </a:r>
            <a:r>
              <a:rPr lang="de-DE" sz="3700" dirty="0" err="1"/>
              <a:t>Lukosius</a:t>
            </a:r>
            <a:r>
              <a:rPr lang="de-DE" sz="3700" dirty="0"/>
              <a:t>, D., Carter, N., et al</a:t>
            </a:r>
            <a:r>
              <a:rPr lang="en-US" sz="3700" dirty="0"/>
              <a:t> (2015).</a:t>
            </a:r>
            <a:endParaRPr lang="de-DE" sz="3700" dirty="0"/>
          </a:p>
        </p:txBody>
      </p:sp>
      <p:sp>
        <p:nvSpPr>
          <p:cNvPr id="5" name="Textplatzhalter 4">
            <a:extLst>
              <a:ext uri="{FF2B5EF4-FFF2-40B4-BE49-F238E27FC236}">
                <a16:creationId xmlns:a16="http://schemas.microsoft.com/office/drawing/2014/main" id="{322FBACD-69A6-42DC-BEB2-2E39AEE75AB8}"/>
              </a:ext>
            </a:extLst>
          </p:cNvPr>
          <p:cNvSpPr>
            <a:spLocks noGrp="1"/>
          </p:cNvSpPr>
          <p:nvPr>
            <p:ph type="body" sz="quarter" idx="3"/>
          </p:nvPr>
        </p:nvSpPr>
        <p:spPr>
          <a:xfrm>
            <a:off x="4541520" y="1654842"/>
            <a:ext cx="3108960" cy="950976"/>
          </a:xfrm>
        </p:spPr>
        <p:txBody>
          <a:bodyPr/>
          <a:lstStyle/>
          <a:p>
            <a:r>
              <a:rPr lang="de-DE" dirty="0"/>
              <a:t>Ressourcen-verbrauch</a:t>
            </a:r>
          </a:p>
        </p:txBody>
      </p:sp>
      <p:sp>
        <p:nvSpPr>
          <p:cNvPr id="6" name="Inhaltsplatzhalter 5">
            <a:extLst>
              <a:ext uri="{FF2B5EF4-FFF2-40B4-BE49-F238E27FC236}">
                <a16:creationId xmlns:a16="http://schemas.microsoft.com/office/drawing/2014/main" id="{B92C22BB-C8CC-4A2F-9693-FD279FC3EB5E}"/>
              </a:ext>
            </a:extLst>
          </p:cNvPr>
          <p:cNvSpPr>
            <a:spLocks noGrp="1"/>
          </p:cNvSpPr>
          <p:nvPr>
            <p:ph sz="quarter" idx="4"/>
          </p:nvPr>
        </p:nvSpPr>
        <p:spPr>
          <a:xfrm>
            <a:off x="4541520" y="2603144"/>
            <a:ext cx="3108960" cy="3063240"/>
          </a:xfrm>
        </p:spPr>
        <p:txBody>
          <a:bodyPr>
            <a:noAutofit/>
          </a:bodyPr>
          <a:lstStyle/>
          <a:p>
            <a:pPr algn="l"/>
            <a:r>
              <a:rPr lang="de-DE" dirty="0"/>
              <a:t>In der Versorgung alternative wie ergänzende NPs zeigten einheitlich gleiche Patientenergebnisse wie die übliche Pflege, alternative NPs bei geringerem Ressourcenverbrauch und Kosten</a:t>
            </a:r>
          </a:p>
          <a:p>
            <a:pPr algn="l"/>
            <a:r>
              <a:rPr lang="de-DE" sz="1200" b="0" i="0" u="none" strike="noStrike" baseline="0" dirty="0" err="1"/>
              <a:t>Kilpatrick</a:t>
            </a:r>
            <a:r>
              <a:rPr lang="de-DE" sz="1200" b="0" i="0" u="none" strike="noStrike" baseline="0" dirty="0"/>
              <a:t>, K., </a:t>
            </a:r>
            <a:r>
              <a:rPr lang="de-DE" sz="1200" b="0" i="0" u="none" strike="noStrike" baseline="0" dirty="0" err="1"/>
              <a:t>Kaasalainen</a:t>
            </a:r>
            <a:r>
              <a:rPr lang="de-DE" sz="1200" b="0" i="0" u="none" strike="noStrike" baseline="0" dirty="0"/>
              <a:t>, S. et al </a:t>
            </a:r>
            <a:r>
              <a:rPr lang="en-US" sz="1200" b="0" i="0" u="none" strike="noStrike" baseline="0" dirty="0"/>
              <a:t>(2014).</a:t>
            </a:r>
            <a:endParaRPr lang="de-DE" sz="1200" dirty="0"/>
          </a:p>
        </p:txBody>
      </p:sp>
      <p:sp>
        <p:nvSpPr>
          <p:cNvPr id="9" name="Textplatzhalter 8">
            <a:extLst>
              <a:ext uri="{FF2B5EF4-FFF2-40B4-BE49-F238E27FC236}">
                <a16:creationId xmlns:a16="http://schemas.microsoft.com/office/drawing/2014/main" id="{99636C86-7006-4F52-877A-142FDC357D13}"/>
              </a:ext>
            </a:extLst>
          </p:cNvPr>
          <p:cNvSpPr>
            <a:spLocks noGrp="1"/>
          </p:cNvSpPr>
          <p:nvPr>
            <p:ph type="body" sz="quarter" idx="13"/>
          </p:nvPr>
        </p:nvSpPr>
        <p:spPr>
          <a:xfrm>
            <a:off x="8243252" y="1632539"/>
            <a:ext cx="3108960" cy="950976"/>
          </a:xfrm>
        </p:spPr>
        <p:txBody>
          <a:bodyPr/>
          <a:lstStyle/>
          <a:p>
            <a:r>
              <a:rPr lang="de-DE" dirty="0"/>
              <a:t>Ökonomische Effekte</a:t>
            </a:r>
          </a:p>
        </p:txBody>
      </p:sp>
      <p:sp>
        <p:nvSpPr>
          <p:cNvPr id="10" name="Inhaltsplatzhalter 9">
            <a:extLst>
              <a:ext uri="{FF2B5EF4-FFF2-40B4-BE49-F238E27FC236}">
                <a16:creationId xmlns:a16="http://schemas.microsoft.com/office/drawing/2014/main" id="{6B0E8260-D316-4CD4-8D8E-22053916616B}"/>
              </a:ext>
            </a:extLst>
          </p:cNvPr>
          <p:cNvSpPr>
            <a:spLocks noGrp="1"/>
          </p:cNvSpPr>
          <p:nvPr>
            <p:ph sz="quarter" idx="14"/>
          </p:nvPr>
        </p:nvSpPr>
        <p:spPr>
          <a:xfrm>
            <a:off x="8243252" y="2603144"/>
            <a:ext cx="3108960" cy="3063240"/>
          </a:xfrm>
        </p:spPr>
        <p:txBody>
          <a:bodyPr>
            <a:normAutofit/>
          </a:bodyPr>
          <a:lstStyle/>
          <a:p>
            <a:pPr algn="l"/>
            <a:r>
              <a:rPr lang="de-DE" sz="1800" b="0" i="0" u="none" strike="noStrike" baseline="0" dirty="0"/>
              <a:t>Stat. signifikante Kostensenkung durch CNS-Interventionen in 13 von 46 Studien, signifikanter Anstieg in 6 Studien. Krankenhauseinweisungen, LOS und Wiederaufnahmen wurden reduziert</a:t>
            </a:r>
          </a:p>
          <a:p>
            <a:pPr algn="l"/>
            <a:r>
              <a:rPr lang="en-US" sz="1200" dirty="0"/>
              <a:t>Salamanca-</a:t>
            </a:r>
            <a:r>
              <a:rPr lang="en-US" sz="1200" dirty="0" err="1"/>
              <a:t>Balen</a:t>
            </a:r>
            <a:r>
              <a:rPr lang="en-US" sz="1200" dirty="0"/>
              <a:t>, N., Seymour, J., Caswell, G., </a:t>
            </a:r>
            <a:r>
              <a:rPr lang="en-US" sz="1200" dirty="0" err="1"/>
              <a:t>Whynes</a:t>
            </a:r>
            <a:r>
              <a:rPr lang="en-US" sz="1200" dirty="0"/>
              <a:t>, D., &amp; Tod, A. (2018).</a:t>
            </a:r>
            <a:endParaRPr lang="de-DE" sz="1200" dirty="0"/>
          </a:p>
        </p:txBody>
      </p:sp>
      <p:sp>
        <p:nvSpPr>
          <p:cNvPr id="12" name="Textfeld 11">
            <a:extLst>
              <a:ext uri="{FF2B5EF4-FFF2-40B4-BE49-F238E27FC236}">
                <a16:creationId xmlns:a16="http://schemas.microsoft.com/office/drawing/2014/main" id="{636805DF-00F1-4B3C-AFB1-9EFAB6969E21}"/>
              </a:ext>
            </a:extLst>
          </p:cNvPr>
          <p:cNvSpPr txBox="1"/>
          <p:nvPr/>
        </p:nvSpPr>
        <p:spPr>
          <a:xfrm>
            <a:off x="914400" y="938178"/>
            <a:ext cx="10134600" cy="646331"/>
          </a:xfrm>
          <a:prstGeom prst="rect">
            <a:avLst/>
          </a:prstGeom>
          <a:noFill/>
        </p:spPr>
        <p:txBody>
          <a:bodyPr wrap="square">
            <a:spAutoFit/>
          </a:bodyPr>
          <a:lstStyle/>
          <a:p>
            <a:r>
              <a:rPr lang="de-DE" sz="1600" dirty="0"/>
              <a:t>MEHR DAVON IN </a:t>
            </a:r>
            <a:r>
              <a:rPr lang="de-DE" sz="1800" b="0" i="0" u="none" strike="noStrike" baseline="0" dirty="0" err="1">
                <a:solidFill>
                  <a:srgbClr val="0008C0"/>
                </a:solidFill>
                <a:latin typeface="MuseoSansRounded-700"/>
              </a:rPr>
              <a:t>Advanced</a:t>
            </a:r>
            <a:r>
              <a:rPr lang="de-DE" sz="1800" b="0" i="0" u="none" strike="noStrike" baseline="0" dirty="0">
                <a:solidFill>
                  <a:srgbClr val="0008C0"/>
                </a:solidFill>
                <a:latin typeface="MuseoSansRounded-700"/>
              </a:rPr>
              <a:t> Nursing Practice </a:t>
            </a:r>
            <a:r>
              <a:rPr lang="de-DE" sz="1800" b="0" i="0" u="none" strike="noStrike" baseline="0" dirty="0">
                <a:solidFill>
                  <a:srgbClr val="0008C0"/>
                </a:solidFill>
                <a:latin typeface="MuseoSansRounded-300"/>
              </a:rPr>
              <a:t>verstehen – anwenden – umsetzen</a:t>
            </a:r>
            <a:br>
              <a:rPr lang="de-DE" sz="1800" b="0" i="0" u="none" strike="noStrike" baseline="0" dirty="0">
                <a:solidFill>
                  <a:srgbClr val="0008C0"/>
                </a:solidFill>
                <a:latin typeface="MuseoSansRounded-300"/>
              </a:rPr>
            </a:br>
            <a:r>
              <a:rPr lang="de-DE" sz="1800" b="0" i="0" u="none" strike="noStrike" baseline="0" dirty="0">
                <a:latin typeface="MuseoSansRounded-300"/>
              </a:rPr>
              <a:t>Silvia Neumann-Ponesch/Claudia Leoni-Scheiber (</a:t>
            </a:r>
            <a:r>
              <a:rPr lang="de-DE" sz="1800" b="0" i="0" u="none" strike="noStrike" baseline="0" dirty="0" err="1">
                <a:latin typeface="MuseoSansRounded-300"/>
              </a:rPr>
              <a:t>Hg</a:t>
            </a:r>
            <a:r>
              <a:rPr lang="de-DE" sz="1800" b="0" i="0" u="none" strike="noStrike" baseline="0" dirty="0">
                <a:latin typeface="MuseoSansRounded-300"/>
              </a:rPr>
              <a:t>.) </a:t>
            </a:r>
            <a:r>
              <a:rPr lang="de-DE" sz="1800" b="0" i="0" u="none" strike="noStrike" baseline="0" dirty="0" err="1">
                <a:latin typeface="MuseoSansRounded-700"/>
              </a:rPr>
              <a:t>Advanced</a:t>
            </a:r>
            <a:r>
              <a:rPr lang="de-DE" sz="1800" b="0" i="0" u="none" strike="noStrike" baseline="0" dirty="0">
                <a:latin typeface="MuseoSansRounded-700"/>
              </a:rPr>
              <a:t> Nursing Practice </a:t>
            </a:r>
            <a:r>
              <a:rPr lang="de-DE" sz="1800" b="0" i="0" u="none" strike="noStrike" baseline="0" dirty="0">
                <a:latin typeface="MuseoSansRounded-300"/>
              </a:rPr>
              <a:t>ISBN 978-3-7089-1942-3</a:t>
            </a:r>
            <a:endParaRPr lang="de-DE" dirty="0"/>
          </a:p>
        </p:txBody>
      </p:sp>
      <p:sp>
        <p:nvSpPr>
          <p:cNvPr id="13" name="Datumsplatzhalter 3">
            <a:extLst>
              <a:ext uri="{FF2B5EF4-FFF2-40B4-BE49-F238E27FC236}">
                <a16:creationId xmlns:a16="http://schemas.microsoft.com/office/drawing/2014/main" id="{1134EBDA-21C5-48B3-B591-533162614B1C}"/>
              </a:ext>
            </a:extLst>
          </p:cNvPr>
          <p:cNvSpPr>
            <a:spLocks noGrp="1"/>
          </p:cNvSpPr>
          <p:nvPr>
            <p:ph type="dt" sz="half" idx="10"/>
          </p:nvPr>
        </p:nvSpPr>
        <p:spPr>
          <a:xfrm>
            <a:off x="891652" y="6463225"/>
            <a:ext cx="2743200" cy="365125"/>
          </a:xfrm>
        </p:spPr>
        <p:txBody>
          <a:bodyPr rtlCol="0"/>
          <a:lstStyle>
            <a:lvl1pPr>
              <a:defRPr/>
            </a:lvl1pPr>
          </a:lstStyle>
          <a:p>
            <a:r>
              <a:rPr lang="de-DE" dirty="0"/>
              <a:t>05.09.2022</a:t>
            </a:r>
          </a:p>
        </p:txBody>
      </p:sp>
      <p:sp>
        <p:nvSpPr>
          <p:cNvPr id="14" name="Fußzeilenplatzhalter 4">
            <a:extLst>
              <a:ext uri="{FF2B5EF4-FFF2-40B4-BE49-F238E27FC236}">
                <a16:creationId xmlns:a16="http://schemas.microsoft.com/office/drawing/2014/main" id="{D867B4BE-4A24-4300-B1ED-B5001578DAE0}"/>
              </a:ext>
            </a:extLst>
          </p:cNvPr>
          <p:cNvSpPr>
            <a:spLocks noGrp="1"/>
          </p:cNvSpPr>
          <p:nvPr>
            <p:ph type="ftr" sz="quarter" idx="11"/>
          </p:nvPr>
        </p:nvSpPr>
        <p:spPr>
          <a:xfrm>
            <a:off x="4038600" y="6463225"/>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383136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uiExpand="1" build="p"/>
      <p:bldP spid="5" grpId="0" build="p"/>
      <p:bldP spid="6" grpId="0" uiExpand="1" build="p"/>
      <p:bldP spid="9" grpId="0" build="p"/>
      <p:bldP spid="10" grpId="0" uiExpand="1" build="p"/>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A3F8B55-ADF8-4C5D-9B1A-0CBE9EE3947E}"/>
              </a:ext>
            </a:extLst>
          </p:cNvPr>
          <p:cNvSpPr>
            <a:spLocks noGrp="1"/>
          </p:cNvSpPr>
          <p:nvPr>
            <p:ph type="title"/>
          </p:nvPr>
        </p:nvSpPr>
        <p:spPr/>
        <p:txBody>
          <a:bodyPr/>
          <a:lstStyle/>
          <a:p>
            <a:endParaRPr lang="de-DE"/>
          </a:p>
        </p:txBody>
      </p:sp>
      <p:sp>
        <p:nvSpPr>
          <p:cNvPr id="6" name="Textplatzhalter 5">
            <a:extLst>
              <a:ext uri="{FF2B5EF4-FFF2-40B4-BE49-F238E27FC236}">
                <a16:creationId xmlns:a16="http://schemas.microsoft.com/office/drawing/2014/main" id="{8A2DCE4D-BC1B-4702-97C9-44051256F4D5}"/>
              </a:ext>
            </a:extLst>
          </p:cNvPr>
          <p:cNvSpPr>
            <a:spLocks noGrp="1"/>
          </p:cNvSpPr>
          <p:nvPr>
            <p:ph type="body" idx="1"/>
          </p:nvPr>
        </p:nvSpPr>
        <p:spPr/>
        <p:txBody>
          <a:bodyPr/>
          <a:lstStyle/>
          <a:p>
            <a:endParaRPr lang="de-DE"/>
          </a:p>
        </p:txBody>
      </p:sp>
      <p:sp>
        <p:nvSpPr>
          <p:cNvPr id="8" name="Inhaltsplatzhalter 7">
            <a:extLst>
              <a:ext uri="{FF2B5EF4-FFF2-40B4-BE49-F238E27FC236}">
                <a16:creationId xmlns:a16="http://schemas.microsoft.com/office/drawing/2014/main" id="{F00C531D-D965-4BE5-A558-BF685B19E4AE}"/>
              </a:ext>
            </a:extLst>
          </p:cNvPr>
          <p:cNvSpPr>
            <a:spLocks noGrp="1"/>
          </p:cNvSpPr>
          <p:nvPr>
            <p:ph sz="half" idx="2"/>
          </p:nvPr>
        </p:nvSpPr>
        <p:spPr/>
        <p:txBody>
          <a:bodyPr/>
          <a:lstStyle/>
          <a:p>
            <a:endParaRPr lang="de-DE"/>
          </a:p>
        </p:txBody>
      </p:sp>
      <p:sp>
        <p:nvSpPr>
          <p:cNvPr id="9" name="Textplatzhalter 8">
            <a:extLst>
              <a:ext uri="{FF2B5EF4-FFF2-40B4-BE49-F238E27FC236}">
                <a16:creationId xmlns:a16="http://schemas.microsoft.com/office/drawing/2014/main" id="{372EB41D-D95B-4EBE-A0E5-125E37DA907E}"/>
              </a:ext>
            </a:extLst>
          </p:cNvPr>
          <p:cNvSpPr>
            <a:spLocks noGrp="1"/>
          </p:cNvSpPr>
          <p:nvPr>
            <p:ph type="body" sz="quarter" idx="3"/>
          </p:nvPr>
        </p:nvSpPr>
        <p:spPr/>
        <p:txBody>
          <a:bodyPr/>
          <a:lstStyle/>
          <a:p>
            <a:endParaRPr lang="de-DE"/>
          </a:p>
        </p:txBody>
      </p:sp>
      <p:sp>
        <p:nvSpPr>
          <p:cNvPr id="10" name="Inhaltsplatzhalter 9">
            <a:extLst>
              <a:ext uri="{FF2B5EF4-FFF2-40B4-BE49-F238E27FC236}">
                <a16:creationId xmlns:a16="http://schemas.microsoft.com/office/drawing/2014/main" id="{4E151114-434D-4932-9133-AEAEA7272FDC}"/>
              </a:ext>
            </a:extLst>
          </p:cNvPr>
          <p:cNvSpPr>
            <a:spLocks noGrp="1"/>
          </p:cNvSpPr>
          <p:nvPr>
            <p:ph sz="quarter" idx="4"/>
          </p:nvPr>
        </p:nvSpPr>
        <p:spPr/>
        <p:txBody>
          <a:bodyPr/>
          <a:lstStyle/>
          <a:p>
            <a:endParaRPr lang="de-DE"/>
          </a:p>
        </p:txBody>
      </p:sp>
      <p:sp>
        <p:nvSpPr>
          <p:cNvPr id="2" name="Datumsplatzhalter 1">
            <a:extLst>
              <a:ext uri="{FF2B5EF4-FFF2-40B4-BE49-F238E27FC236}">
                <a16:creationId xmlns:a16="http://schemas.microsoft.com/office/drawing/2014/main" id="{09F54120-0ACC-4A5D-A75F-9AE2368644FC}"/>
              </a:ext>
            </a:extLst>
          </p:cNvPr>
          <p:cNvSpPr>
            <a:spLocks noGrp="1"/>
          </p:cNvSpPr>
          <p:nvPr>
            <p:ph type="dt" sz="half" idx="10"/>
          </p:nvPr>
        </p:nvSpPr>
        <p:spPr>
          <a:xfrm>
            <a:off x="838200" y="6356350"/>
            <a:ext cx="2743200" cy="365125"/>
          </a:xfrm>
        </p:spPr>
        <p:txBody>
          <a:bodyPr/>
          <a:lstStyle/>
          <a:p>
            <a:pPr rtl="0"/>
            <a:r>
              <a:rPr lang="de-DE" noProof="0"/>
              <a:t>3.9.20XX</a:t>
            </a:r>
          </a:p>
        </p:txBody>
      </p:sp>
      <p:sp>
        <p:nvSpPr>
          <p:cNvPr id="3" name="Fußzeilenplatzhalter 2">
            <a:extLst>
              <a:ext uri="{FF2B5EF4-FFF2-40B4-BE49-F238E27FC236}">
                <a16:creationId xmlns:a16="http://schemas.microsoft.com/office/drawing/2014/main" id="{C3800BE9-2B6C-4863-A323-4CFD5CBF78F1}"/>
              </a:ext>
            </a:extLst>
          </p:cNvPr>
          <p:cNvSpPr>
            <a:spLocks noGrp="1"/>
          </p:cNvSpPr>
          <p:nvPr>
            <p:ph type="ftr" sz="quarter" idx="11"/>
          </p:nvPr>
        </p:nvSpPr>
        <p:spPr>
          <a:xfrm>
            <a:off x="4038600" y="6356350"/>
            <a:ext cx="4114800" cy="365125"/>
          </a:xfrm>
        </p:spPr>
        <p:txBody>
          <a:bodyPr/>
          <a:lstStyle/>
          <a:p>
            <a:pPr rtl="0"/>
            <a:r>
              <a:rPr lang="de-DE" noProof="0"/>
              <a:t>Präsentationstitel</a:t>
            </a:r>
          </a:p>
        </p:txBody>
      </p:sp>
      <p:sp>
        <p:nvSpPr>
          <p:cNvPr id="11" name="Textplatzhalter 10">
            <a:extLst>
              <a:ext uri="{FF2B5EF4-FFF2-40B4-BE49-F238E27FC236}">
                <a16:creationId xmlns:a16="http://schemas.microsoft.com/office/drawing/2014/main" id="{2705617B-E69A-44ED-9CBB-E5BC1CC84F81}"/>
              </a:ext>
            </a:extLst>
          </p:cNvPr>
          <p:cNvSpPr>
            <a:spLocks noGrp="1"/>
          </p:cNvSpPr>
          <p:nvPr>
            <p:ph type="body" sz="quarter" idx="13"/>
          </p:nvPr>
        </p:nvSpPr>
        <p:spPr/>
        <p:txBody>
          <a:bodyPr/>
          <a:lstStyle/>
          <a:p>
            <a:endParaRPr lang="de-DE"/>
          </a:p>
        </p:txBody>
      </p:sp>
      <p:sp>
        <p:nvSpPr>
          <p:cNvPr id="12" name="Inhaltsplatzhalter 11">
            <a:extLst>
              <a:ext uri="{FF2B5EF4-FFF2-40B4-BE49-F238E27FC236}">
                <a16:creationId xmlns:a16="http://schemas.microsoft.com/office/drawing/2014/main" id="{9ACC5D49-7FED-46AC-A43C-3B60BB0E0C31}"/>
              </a:ext>
            </a:extLst>
          </p:cNvPr>
          <p:cNvSpPr>
            <a:spLocks noGrp="1"/>
          </p:cNvSpPr>
          <p:nvPr>
            <p:ph sz="quarter" idx="14"/>
          </p:nvPr>
        </p:nvSpPr>
        <p:spPr/>
        <p:txBody>
          <a:bodyPr/>
          <a:lstStyle/>
          <a:p>
            <a:endParaRPr lang="de-DE"/>
          </a:p>
        </p:txBody>
      </p:sp>
      <p:pic>
        <p:nvPicPr>
          <p:cNvPr id="4" name="Grafik 3">
            <a:extLst>
              <a:ext uri="{FF2B5EF4-FFF2-40B4-BE49-F238E27FC236}">
                <a16:creationId xmlns:a16="http://schemas.microsoft.com/office/drawing/2014/main" id="{283C4525-63EB-468D-9880-D918DE184FDE}"/>
              </a:ext>
            </a:extLst>
          </p:cNvPr>
          <p:cNvPicPr>
            <a:picLocks noChangeAspect="1"/>
          </p:cNvPicPr>
          <p:nvPr/>
        </p:nvPicPr>
        <p:blipFill rotWithShape="1">
          <a:blip r:embed="rId2"/>
          <a:srcRect r="7032"/>
          <a:stretch/>
        </p:blipFill>
        <p:spPr>
          <a:xfrm>
            <a:off x="171574" y="0"/>
            <a:ext cx="9423687" cy="6858000"/>
          </a:xfrm>
          <a:prstGeom prst="rect">
            <a:avLst/>
          </a:prstGeom>
        </p:spPr>
      </p:pic>
      <p:sp>
        <p:nvSpPr>
          <p:cNvPr id="7" name="Textfeld 6">
            <a:extLst>
              <a:ext uri="{FF2B5EF4-FFF2-40B4-BE49-F238E27FC236}">
                <a16:creationId xmlns:a16="http://schemas.microsoft.com/office/drawing/2014/main" id="{61D385DC-6B1D-4699-A569-6FC55AFAD249}"/>
              </a:ext>
            </a:extLst>
          </p:cNvPr>
          <p:cNvSpPr txBox="1"/>
          <p:nvPr/>
        </p:nvSpPr>
        <p:spPr>
          <a:xfrm rot="5400000">
            <a:off x="9360083" y="3615863"/>
            <a:ext cx="4006020" cy="738664"/>
          </a:xfrm>
          <a:prstGeom prst="rect">
            <a:avLst/>
          </a:prstGeom>
          <a:noFill/>
        </p:spPr>
        <p:txBody>
          <a:bodyPr wrap="square" rtlCol="0">
            <a:spAutoFit/>
          </a:bodyPr>
          <a:lstStyle/>
          <a:p>
            <a:pPr algn="l"/>
            <a:r>
              <a:rPr lang="de-DE" sz="1050" b="0" i="0" dirty="0">
                <a:effectLst/>
                <a:latin typeface="Arial" panose="020B0604020202020204" pitchFamily="34" charset="0"/>
              </a:rPr>
              <a:t>Sonja Beckmann, PhD, RN</a:t>
            </a:r>
          </a:p>
          <a:p>
            <a:pPr algn="l"/>
            <a:r>
              <a:rPr lang="de-DE" sz="1050" b="0" i="0" dirty="0">
                <a:effectLst/>
                <a:latin typeface="Arial" panose="020B0604020202020204" pitchFamily="34" charset="0"/>
              </a:rPr>
              <a:t>Klinische Pflegewissenschaftlerin, </a:t>
            </a:r>
          </a:p>
          <a:p>
            <a:pPr algn="l"/>
            <a:r>
              <a:rPr lang="de-DE" sz="1050" b="0" i="0" dirty="0">
                <a:effectLst/>
                <a:latin typeface="Arial" panose="020B0604020202020204" pitchFamily="34" charset="0"/>
              </a:rPr>
              <a:t>Zentrum Klinische Pflegewissenschaft, </a:t>
            </a:r>
            <a:r>
              <a:rPr lang="de-DE" sz="1050" b="0" i="0" dirty="0" err="1">
                <a:effectLst/>
                <a:latin typeface="Arial" panose="020B0604020202020204" pitchFamily="34" charset="0"/>
              </a:rPr>
              <a:t>UniversitätsSpital</a:t>
            </a:r>
            <a:r>
              <a:rPr lang="de-DE" sz="1050" b="0" i="0" dirty="0">
                <a:effectLst/>
                <a:latin typeface="Arial" panose="020B0604020202020204" pitchFamily="34" charset="0"/>
              </a:rPr>
              <a:t> Zürich</a:t>
            </a:r>
          </a:p>
          <a:p>
            <a:endParaRPr lang="de-DE" sz="1050" dirty="0"/>
          </a:p>
        </p:txBody>
      </p:sp>
    </p:spTree>
    <p:extLst>
      <p:ext uri="{BB962C8B-B14F-4D97-AF65-F5344CB8AC3E}">
        <p14:creationId xmlns:p14="http://schemas.microsoft.com/office/powerpoint/2010/main" val="3430726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31C52D-A464-4B83-8720-09B67EF494A3}"/>
              </a:ext>
            </a:extLst>
          </p:cNvPr>
          <p:cNvSpPr>
            <a:spLocks noGrp="1"/>
          </p:cNvSpPr>
          <p:nvPr>
            <p:ph type="title"/>
          </p:nvPr>
        </p:nvSpPr>
        <p:spPr/>
        <p:txBody>
          <a:bodyPr>
            <a:normAutofit/>
          </a:bodyPr>
          <a:lstStyle/>
          <a:p>
            <a:r>
              <a:rPr lang="de-AT" sz="3200" dirty="0">
                <a:effectLst/>
                <a:ea typeface="Arial" panose="020B0604020202020204" pitchFamily="34" charset="0"/>
              </a:rPr>
              <a:t>multimodale Patient*</a:t>
            </a:r>
            <a:r>
              <a:rPr lang="de-AT" sz="3200" dirty="0" err="1">
                <a:effectLst/>
                <a:ea typeface="Arial" panose="020B0604020202020204" pitchFamily="34" charset="0"/>
              </a:rPr>
              <a:t>innenedukation</a:t>
            </a:r>
            <a:r>
              <a:rPr lang="de-AT" sz="3200" dirty="0">
                <a:effectLst/>
                <a:ea typeface="Arial" panose="020B0604020202020204" pitchFamily="34" charset="0"/>
              </a:rPr>
              <a:t> nach </a:t>
            </a:r>
            <a:br>
              <a:rPr lang="de-AT" sz="3200" dirty="0">
                <a:effectLst/>
                <a:ea typeface="Arial" panose="020B0604020202020204" pitchFamily="34" charset="0"/>
              </a:rPr>
            </a:br>
            <a:r>
              <a:rPr lang="de-AT" sz="3200" dirty="0">
                <a:effectLst/>
                <a:ea typeface="Arial" panose="020B0604020202020204" pitchFamily="34" charset="0"/>
              </a:rPr>
              <a:t>Leber- und Nierentransplantation </a:t>
            </a:r>
            <a:r>
              <a:rPr lang="de-AT" sz="3200">
                <a:effectLst/>
                <a:ea typeface="Arial" panose="020B0604020202020204" pitchFamily="34" charset="0"/>
              </a:rPr>
              <a:t>LKH Graz</a:t>
            </a:r>
            <a:endParaRPr lang="de-DE" sz="6000" dirty="0"/>
          </a:p>
        </p:txBody>
      </p:sp>
      <p:sp>
        <p:nvSpPr>
          <p:cNvPr id="3" name="Textplatzhalter 2">
            <a:extLst>
              <a:ext uri="{FF2B5EF4-FFF2-40B4-BE49-F238E27FC236}">
                <a16:creationId xmlns:a16="http://schemas.microsoft.com/office/drawing/2014/main" id="{0718609E-DA6E-4FBC-B84E-429ACC441F88}"/>
              </a:ext>
            </a:extLst>
          </p:cNvPr>
          <p:cNvSpPr>
            <a:spLocks noGrp="1"/>
          </p:cNvSpPr>
          <p:nvPr>
            <p:ph type="body" idx="1"/>
          </p:nvPr>
        </p:nvSpPr>
        <p:spPr>
          <a:xfrm>
            <a:off x="839788" y="1661160"/>
            <a:ext cx="3108960" cy="950976"/>
          </a:xfrm>
        </p:spPr>
        <p:txBody>
          <a:bodyPr>
            <a:normAutofit fontScale="85000" lnSpcReduction="10000"/>
          </a:bodyPr>
          <a:lstStyle/>
          <a:p>
            <a:r>
              <a:rPr lang="de-DE" dirty="0"/>
              <a:t>Erarbeiten eines Schulungsprogramms</a:t>
            </a:r>
          </a:p>
        </p:txBody>
      </p:sp>
      <p:sp>
        <p:nvSpPr>
          <p:cNvPr id="4" name="Inhaltsplatzhalter 3">
            <a:extLst>
              <a:ext uri="{FF2B5EF4-FFF2-40B4-BE49-F238E27FC236}">
                <a16:creationId xmlns:a16="http://schemas.microsoft.com/office/drawing/2014/main" id="{4ADE0BC0-CDED-403C-8295-ADB76A42B2EB}"/>
              </a:ext>
            </a:extLst>
          </p:cNvPr>
          <p:cNvSpPr>
            <a:spLocks noGrp="1"/>
          </p:cNvSpPr>
          <p:nvPr>
            <p:ph sz="half" idx="2"/>
          </p:nvPr>
        </p:nvSpPr>
        <p:spPr>
          <a:xfrm>
            <a:off x="839788" y="2776728"/>
            <a:ext cx="3334384" cy="3852672"/>
          </a:xfrm>
        </p:spPr>
        <p:txBody>
          <a:bodyPr>
            <a:normAutofit lnSpcReduction="10000"/>
          </a:bodyPr>
          <a:lstStyle/>
          <a:p>
            <a:pPr marL="33020">
              <a:spcBef>
                <a:spcPts val="365"/>
              </a:spcBef>
              <a:spcAft>
                <a:spcPts val="0"/>
              </a:spcAft>
            </a:pPr>
            <a:r>
              <a:rPr lang="de-AT" sz="1800" dirty="0">
                <a:effectLst/>
                <a:latin typeface="Arial" panose="020B0604020202020204" pitchFamily="34" charset="0"/>
                <a:ea typeface="Arial" panose="020B0604020202020204" pitchFamily="34" charset="0"/>
              </a:rPr>
              <a:t>Modul 1 tägliche Mikroschulungen durch das Pflegeteam. </a:t>
            </a:r>
            <a:endParaRPr lang="de-DE" sz="1800" dirty="0">
              <a:effectLst/>
              <a:latin typeface="Arial" panose="020B0604020202020204" pitchFamily="34" charset="0"/>
              <a:ea typeface="Arial" panose="020B0604020202020204" pitchFamily="34" charset="0"/>
            </a:endParaRPr>
          </a:p>
          <a:p>
            <a:pPr marL="33020">
              <a:spcBef>
                <a:spcPts val="365"/>
              </a:spcBef>
              <a:spcAft>
                <a:spcPts val="0"/>
              </a:spcAft>
            </a:pPr>
            <a:r>
              <a:rPr lang="de-AT" sz="1800" dirty="0">
                <a:effectLst/>
                <a:latin typeface="Arial" panose="020B0604020202020204" pitchFamily="34" charset="0"/>
                <a:ea typeface="Arial" panose="020B0604020202020204" pitchFamily="34" charset="0"/>
              </a:rPr>
              <a:t>Modul 2 psychoedukative Gruppenschulung der Patient*innen mit APN und Psychiaterin</a:t>
            </a:r>
            <a:endParaRPr lang="de-DE" sz="1800" dirty="0">
              <a:effectLst/>
              <a:latin typeface="Arial" panose="020B0604020202020204" pitchFamily="34" charset="0"/>
              <a:ea typeface="Arial" panose="020B0604020202020204" pitchFamily="34" charset="0"/>
            </a:endParaRPr>
          </a:p>
          <a:p>
            <a:pPr marL="33020">
              <a:spcBef>
                <a:spcPts val="365"/>
              </a:spcBef>
              <a:spcAft>
                <a:spcPts val="0"/>
              </a:spcAft>
            </a:pPr>
            <a:r>
              <a:rPr lang="de-AT" sz="1800" dirty="0">
                <a:effectLst/>
                <a:latin typeface="Arial" panose="020B0604020202020204" pitchFamily="34" charset="0"/>
                <a:ea typeface="Arial" panose="020B0604020202020204" pitchFamily="34" charset="0"/>
              </a:rPr>
              <a:t>Modul 3 Einzelgespräch mit der Psychiaterin und Psychotherapeutin. </a:t>
            </a:r>
            <a:endParaRPr lang="de-DE" sz="1800" dirty="0">
              <a:effectLst/>
              <a:latin typeface="Arial" panose="020B0604020202020204" pitchFamily="34" charset="0"/>
              <a:ea typeface="Arial" panose="020B0604020202020204" pitchFamily="34" charset="0"/>
            </a:endParaRPr>
          </a:p>
          <a:p>
            <a:pPr marL="33020">
              <a:spcBef>
                <a:spcPts val="365"/>
              </a:spcBef>
              <a:spcAft>
                <a:spcPts val="0"/>
              </a:spcAft>
            </a:pPr>
            <a:r>
              <a:rPr lang="de-AT" sz="1800" dirty="0">
                <a:effectLst/>
                <a:latin typeface="Arial" panose="020B0604020202020204" pitchFamily="34" charset="0"/>
                <a:ea typeface="Arial" panose="020B0604020202020204" pitchFamily="34" charset="0"/>
              </a:rPr>
              <a:t>Modul 4 standardisierten Beratungsgespräch durch die APN </a:t>
            </a:r>
            <a:endParaRPr lang="de-DE" sz="1800" dirty="0">
              <a:effectLst/>
              <a:latin typeface="Arial" panose="020B0604020202020204" pitchFamily="34" charset="0"/>
              <a:ea typeface="Arial" panose="020B0604020202020204" pitchFamily="34" charset="0"/>
            </a:endParaRPr>
          </a:p>
          <a:p>
            <a:endParaRPr lang="de-DE" dirty="0"/>
          </a:p>
        </p:txBody>
      </p:sp>
      <p:sp>
        <p:nvSpPr>
          <p:cNvPr id="5" name="Textplatzhalter 4">
            <a:extLst>
              <a:ext uri="{FF2B5EF4-FFF2-40B4-BE49-F238E27FC236}">
                <a16:creationId xmlns:a16="http://schemas.microsoft.com/office/drawing/2014/main" id="{667553C7-B99D-4534-85A6-0936A9C4574C}"/>
              </a:ext>
            </a:extLst>
          </p:cNvPr>
          <p:cNvSpPr>
            <a:spLocks noGrp="1"/>
          </p:cNvSpPr>
          <p:nvPr>
            <p:ph type="body" sz="quarter" idx="3"/>
          </p:nvPr>
        </p:nvSpPr>
        <p:spPr>
          <a:xfrm>
            <a:off x="4541520" y="1813560"/>
            <a:ext cx="3108960" cy="950976"/>
          </a:xfrm>
        </p:spPr>
        <p:txBody>
          <a:bodyPr>
            <a:normAutofit fontScale="85000" lnSpcReduction="10000"/>
          </a:bodyPr>
          <a:lstStyle/>
          <a:p>
            <a:r>
              <a:rPr lang="de-DE" dirty="0"/>
              <a:t>Fachliches Leadership &amp; Konsultationen</a:t>
            </a:r>
          </a:p>
        </p:txBody>
      </p:sp>
      <p:sp>
        <p:nvSpPr>
          <p:cNvPr id="6" name="Inhaltsplatzhalter 5">
            <a:extLst>
              <a:ext uri="{FF2B5EF4-FFF2-40B4-BE49-F238E27FC236}">
                <a16:creationId xmlns:a16="http://schemas.microsoft.com/office/drawing/2014/main" id="{3741818D-7146-487F-9688-079DF57747A7}"/>
              </a:ext>
            </a:extLst>
          </p:cNvPr>
          <p:cNvSpPr>
            <a:spLocks noGrp="1"/>
          </p:cNvSpPr>
          <p:nvPr>
            <p:ph sz="quarter" idx="4"/>
          </p:nvPr>
        </p:nvSpPr>
        <p:spPr>
          <a:xfrm>
            <a:off x="4541520" y="2929128"/>
            <a:ext cx="3108960" cy="3063240"/>
          </a:xfrm>
        </p:spPr>
        <p:txBody>
          <a:bodyPr>
            <a:normAutofit lnSpcReduction="10000"/>
          </a:bodyPr>
          <a:lstStyle/>
          <a:p>
            <a:r>
              <a:rPr lang="de-AT" sz="1800" dirty="0">
                <a:effectLst/>
                <a:latin typeface="Arial" panose="020B0604020202020204" pitchFamily="34" charset="0"/>
                <a:ea typeface="Arial" panose="020B0604020202020204" pitchFamily="34" charset="0"/>
              </a:rPr>
              <a:t>Einschulung und Sensibilisierung auf das Thema Selbstmanagement und Medikamentenadhärenz im multiprofessionellen Team</a:t>
            </a:r>
          </a:p>
          <a:p>
            <a:r>
              <a:rPr lang="de-AT" sz="1800" dirty="0">
                <a:effectLst/>
                <a:latin typeface="Arial" panose="020B0604020202020204" pitchFamily="34" charset="0"/>
                <a:ea typeface="Arial" panose="020B0604020202020204" pitchFamily="34" charset="0"/>
              </a:rPr>
              <a:t>Transfer von wissenschaftlicher Evidenz in die Pflegepraxis</a:t>
            </a:r>
            <a:endParaRPr lang="de-DE" dirty="0"/>
          </a:p>
        </p:txBody>
      </p:sp>
      <p:sp>
        <p:nvSpPr>
          <p:cNvPr id="9" name="Textplatzhalter 8">
            <a:extLst>
              <a:ext uri="{FF2B5EF4-FFF2-40B4-BE49-F238E27FC236}">
                <a16:creationId xmlns:a16="http://schemas.microsoft.com/office/drawing/2014/main" id="{8E6F4DE0-642A-4BC4-BAD7-D3135B072F45}"/>
              </a:ext>
            </a:extLst>
          </p:cNvPr>
          <p:cNvSpPr>
            <a:spLocks noGrp="1"/>
          </p:cNvSpPr>
          <p:nvPr>
            <p:ph type="body" sz="quarter" idx="13"/>
          </p:nvPr>
        </p:nvSpPr>
        <p:spPr>
          <a:xfrm>
            <a:off x="8243252" y="1813560"/>
            <a:ext cx="3108960" cy="950976"/>
          </a:xfrm>
        </p:spPr>
        <p:txBody>
          <a:bodyPr>
            <a:normAutofit/>
          </a:bodyPr>
          <a:lstStyle/>
          <a:p>
            <a:r>
              <a:rPr lang="de-AT" sz="2400" dirty="0"/>
              <a:t>Konzeption einer klinischen Studie</a:t>
            </a:r>
            <a:endParaRPr lang="de-DE" sz="2400" dirty="0"/>
          </a:p>
        </p:txBody>
      </p:sp>
      <p:sp>
        <p:nvSpPr>
          <p:cNvPr id="10" name="Inhaltsplatzhalter 9">
            <a:extLst>
              <a:ext uri="{FF2B5EF4-FFF2-40B4-BE49-F238E27FC236}">
                <a16:creationId xmlns:a16="http://schemas.microsoft.com/office/drawing/2014/main" id="{BFCEEEF0-3F61-4ED0-966F-EB6BA2E2A953}"/>
              </a:ext>
            </a:extLst>
          </p:cNvPr>
          <p:cNvSpPr>
            <a:spLocks noGrp="1"/>
          </p:cNvSpPr>
          <p:nvPr>
            <p:ph sz="quarter" idx="14"/>
          </p:nvPr>
        </p:nvSpPr>
        <p:spPr>
          <a:xfrm>
            <a:off x="8243252" y="2929128"/>
            <a:ext cx="3108960" cy="3063240"/>
          </a:xfrm>
        </p:spPr>
        <p:txBody>
          <a:bodyPr/>
          <a:lstStyle/>
          <a:p>
            <a:r>
              <a:rPr lang="de-AT" sz="1800" dirty="0">
                <a:effectLst/>
                <a:latin typeface="Arial" panose="020B0604020202020204" pitchFamily="34" charset="0"/>
                <a:ea typeface="Arial" panose="020B0604020202020204" pitchFamily="34" charset="0"/>
              </a:rPr>
              <a:t>zur Evaluierung von Ergebnisindikatoren. </a:t>
            </a:r>
            <a:endParaRPr lang="de-DE" dirty="0"/>
          </a:p>
        </p:txBody>
      </p:sp>
      <p:sp>
        <p:nvSpPr>
          <p:cNvPr id="11" name="Datumsplatzhalter 3">
            <a:extLst>
              <a:ext uri="{FF2B5EF4-FFF2-40B4-BE49-F238E27FC236}">
                <a16:creationId xmlns:a16="http://schemas.microsoft.com/office/drawing/2014/main" id="{B242E085-64AA-45B0-AEEC-CC62F74FC4D7}"/>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12" name="Fußzeilenplatzhalter 4">
            <a:extLst>
              <a:ext uri="{FF2B5EF4-FFF2-40B4-BE49-F238E27FC236}">
                <a16:creationId xmlns:a16="http://schemas.microsoft.com/office/drawing/2014/main" id="{3EC0D85E-BDC0-4490-9DF0-603A78E36E19}"/>
              </a:ext>
            </a:extLst>
          </p:cNvPr>
          <p:cNvSpPr>
            <a:spLocks noGrp="1"/>
          </p:cNvSpPr>
          <p:nvPr>
            <p:ph type="ftr" sz="quarter" idx="11"/>
          </p:nvPr>
        </p:nvSpPr>
        <p:spPr>
          <a:xfrm>
            <a:off x="4038600" y="6356350"/>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4270685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278FAAB-8DFA-4475-B8B6-51A3ED193119}"/>
              </a:ext>
            </a:extLst>
          </p:cNvPr>
          <p:cNvSpPr>
            <a:spLocks noGrp="1"/>
          </p:cNvSpPr>
          <p:nvPr>
            <p:ph type="title"/>
          </p:nvPr>
        </p:nvSpPr>
        <p:spPr>
          <a:xfrm>
            <a:off x="381669" y="4848997"/>
            <a:ext cx="10743531" cy="1463040"/>
          </a:xfrm>
        </p:spPr>
        <p:txBody>
          <a:bodyPr rtlCol="0">
            <a:noAutofit/>
          </a:bodyPr>
          <a:lstStyle/>
          <a:p>
            <a:pPr rtl="0"/>
            <a:r>
              <a:rPr lang="de-DE" sz="2000" b="1" i="0" dirty="0">
                <a:solidFill>
                  <a:srgbClr val="222222"/>
                </a:solidFill>
                <a:effectLst/>
                <a:latin typeface="Open Sans"/>
              </a:rPr>
              <a:t>Management: Implementierungswege kennenlernen</a:t>
            </a:r>
            <a:br>
              <a:rPr lang="de-DE" sz="2000" dirty="0"/>
            </a:br>
            <a:r>
              <a:rPr lang="de-DE" sz="2000" i="0" dirty="0">
                <a:solidFill>
                  <a:srgbClr val="222222"/>
                </a:solidFill>
                <a:latin typeface="Open Sans"/>
              </a:rPr>
              <a:t>Einblick in die Umsetzung durch das Management:</a:t>
            </a:r>
            <a:br>
              <a:rPr lang="de-DE" sz="2000" i="0" dirty="0">
                <a:solidFill>
                  <a:srgbClr val="222222"/>
                </a:solidFill>
                <a:latin typeface="Open Sans"/>
              </a:rPr>
            </a:br>
            <a:r>
              <a:rPr lang="de-DE" sz="2000" i="0" dirty="0">
                <a:solidFill>
                  <a:srgbClr val="222222"/>
                </a:solidFill>
                <a:latin typeface="Open Sans"/>
              </a:rPr>
              <a:t>Gründe für die Einführung von ANP</a:t>
            </a:r>
            <a:br>
              <a:rPr lang="de-DE" sz="2000" i="0" dirty="0">
                <a:solidFill>
                  <a:srgbClr val="222222"/>
                </a:solidFill>
                <a:latin typeface="Open Sans"/>
              </a:rPr>
            </a:br>
            <a:r>
              <a:rPr lang="de-DE" sz="2000" i="0" dirty="0">
                <a:solidFill>
                  <a:srgbClr val="222222"/>
                </a:solidFill>
                <a:latin typeface="Open Sans"/>
              </a:rPr>
              <a:t>Erfolge und deren Sichtbarkeit</a:t>
            </a:r>
            <a:br>
              <a:rPr lang="de-DE" sz="2000" i="0" dirty="0">
                <a:solidFill>
                  <a:srgbClr val="222222"/>
                </a:solidFill>
                <a:latin typeface="Open Sans"/>
              </a:rPr>
            </a:br>
            <a:r>
              <a:rPr lang="de-DE" sz="2000" i="0" dirty="0">
                <a:solidFill>
                  <a:srgbClr val="222222"/>
                </a:solidFill>
                <a:latin typeface="Open Sans"/>
              </a:rPr>
              <a:t>Kritischer Diskurs und Sammlung notwendiger Infos und Statements und Vorschläge</a:t>
            </a:r>
          </a:p>
        </p:txBody>
      </p:sp>
      <p:sp>
        <p:nvSpPr>
          <p:cNvPr id="8" name="Bildplatzhalter 7">
            <a:extLst>
              <a:ext uri="{FF2B5EF4-FFF2-40B4-BE49-F238E27FC236}">
                <a16:creationId xmlns:a16="http://schemas.microsoft.com/office/drawing/2014/main" id="{B0CB0639-EC6D-4803-90A0-A2771233B607}"/>
              </a:ext>
            </a:extLst>
          </p:cNvPr>
          <p:cNvSpPr>
            <a:spLocks noGrp="1"/>
          </p:cNvSpPr>
          <p:nvPr>
            <p:ph type="pic" sz="quarter" idx="14"/>
          </p:nvPr>
        </p:nvSpPr>
        <p:spPr/>
      </p:sp>
    </p:spTree>
    <p:extLst>
      <p:ext uri="{BB962C8B-B14F-4D97-AF65-F5344CB8AC3E}">
        <p14:creationId xmlns:p14="http://schemas.microsoft.com/office/powerpoint/2010/main" val="2504321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A2ECB63-E006-4E79-B5CD-8FBC2C6D5B1B}"/>
              </a:ext>
            </a:extLst>
          </p:cNvPr>
          <p:cNvSpPr>
            <a:spLocks noGrp="1"/>
          </p:cNvSpPr>
          <p:nvPr>
            <p:ph type="dt" sz="half" idx="10"/>
          </p:nvPr>
        </p:nvSpPr>
        <p:spPr>
          <a:xfrm>
            <a:off x="838200" y="6356350"/>
            <a:ext cx="2743200" cy="365125"/>
          </a:xfrm>
        </p:spPr>
        <p:txBody>
          <a:bodyPr/>
          <a:lstStyle/>
          <a:p>
            <a:pPr rtl="0"/>
            <a:r>
              <a:rPr lang="de-DE" noProof="0"/>
              <a:t>3.9.20XX</a:t>
            </a:r>
          </a:p>
        </p:txBody>
      </p:sp>
      <p:sp>
        <p:nvSpPr>
          <p:cNvPr id="3" name="Fußzeilenplatzhalter 2">
            <a:extLst>
              <a:ext uri="{FF2B5EF4-FFF2-40B4-BE49-F238E27FC236}">
                <a16:creationId xmlns:a16="http://schemas.microsoft.com/office/drawing/2014/main" id="{EF598697-0D97-4D83-ADF0-53A4E2D30D9F}"/>
              </a:ext>
            </a:extLst>
          </p:cNvPr>
          <p:cNvSpPr>
            <a:spLocks noGrp="1"/>
          </p:cNvSpPr>
          <p:nvPr>
            <p:ph type="ftr" sz="quarter" idx="11"/>
          </p:nvPr>
        </p:nvSpPr>
        <p:spPr>
          <a:xfrm>
            <a:off x="4038600" y="6356350"/>
            <a:ext cx="4114800" cy="365125"/>
          </a:xfrm>
        </p:spPr>
        <p:txBody>
          <a:bodyPr/>
          <a:lstStyle/>
          <a:p>
            <a:pPr rtl="0"/>
            <a:r>
              <a:rPr lang="de-DE" noProof="0"/>
              <a:t>Präsentationstitel</a:t>
            </a:r>
          </a:p>
        </p:txBody>
      </p:sp>
      <p:pic>
        <p:nvPicPr>
          <p:cNvPr id="4" name="Grafik 3">
            <a:extLst>
              <a:ext uri="{FF2B5EF4-FFF2-40B4-BE49-F238E27FC236}">
                <a16:creationId xmlns:a16="http://schemas.microsoft.com/office/drawing/2014/main" id="{E698D8F7-7083-4D52-9A49-F8B54A0E2F84}"/>
              </a:ext>
            </a:extLst>
          </p:cNvPr>
          <p:cNvPicPr>
            <a:picLocks noChangeAspect="1"/>
          </p:cNvPicPr>
          <p:nvPr/>
        </p:nvPicPr>
        <p:blipFill rotWithShape="1">
          <a:blip r:embed="rId2"/>
          <a:srcRect l="5124" r="7162" b="3836"/>
          <a:stretch/>
        </p:blipFill>
        <p:spPr>
          <a:xfrm>
            <a:off x="629392" y="136525"/>
            <a:ext cx="8775865" cy="6462624"/>
          </a:xfrm>
          <a:prstGeom prst="rect">
            <a:avLst/>
          </a:prstGeom>
        </p:spPr>
      </p:pic>
    </p:spTree>
    <p:extLst>
      <p:ext uri="{BB962C8B-B14F-4D97-AF65-F5344CB8AC3E}">
        <p14:creationId xmlns:p14="http://schemas.microsoft.com/office/powerpoint/2010/main" val="657417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5C89F43-853F-4989-9B6F-B396B5452A3C}"/>
              </a:ext>
            </a:extLst>
          </p:cNvPr>
          <p:cNvSpPr>
            <a:spLocks noGrp="1"/>
          </p:cNvSpPr>
          <p:nvPr>
            <p:ph type="ctrTitle"/>
          </p:nvPr>
        </p:nvSpPr>
        <p:spPr>
          <a:xfrm>
            <a:off x="932688" y="1650380"/>
            <a:ext cx="5635380" cy="3534268"/>
          </a:xfrm>
        </p:spPr>
        <p:txBody>
          <a:bodyPr>
            <a:normAutofit/>
          </a:bodyPr>
          <a:lstStyle/>
          <a:p>
            <a:r>
              <a:rPr lang="de-DE" i="0" dirty="0">
                <a:solidFill>
                  <a:schemeClr val="tx1"/>
                </a:solidFill>
                <a:latin typeface="Abadi" panose="020B0604020202020204" pitchFamily="34" charset="0"/>
              </a:rPr>
              <a:t>ANP/APN: Was ist es, was ist es nicht? Vielfalt der Rollen international</a:t>
            </a:r>
          </a:p>
        </p:txBody>
      </p:sp>
      <p:sp>
        <p:nvSpPr>
          <p:cNvPr id="10" name="Untertitel 9">
            <a:extLst>
              <a:ext uri="{FF2B5EF4-FFF2-40B4-BE49-F238E27FC236}">
                <a16:creationId xmlns:a16="http://schemas.microsoft.com/office/drawing/2014/main" id="{D6AE7257-52B6-4B8B-A9DD-7947A61F44F0}"/>
              </a:ext>
            </a:extLst>
          </p:cNvPr>
          <p:cNvSpPr>
            <a:spLocks noGrp="1"/>
          </p:cNvSpPr>
          <p:nvPr>
            <p:ph type="subTitle" idx="1"/>
          </p:nvPr>
        </p:nvSpPr>
        <p:spPr>
          <a:xfrm>
            <a:off x="8110728" y="3292667"/>
            <a:ext cx="3401568" cy="3508908"/>
          </a:xfrm>
        </p:spPr>
        <p:txBody>
          <a:bodyPr/>
          <a:lstStyle/>
          <a:p>
            <a:r>
              <a:rPr lang="de-DE" dirty="0"/>
              <a:t>Elisabeth Rappold </a:t>
            </a:r>
            <a:br>
              <a:rPr lang="de-DE" dirty="0"/>
            </a:br>
            <a:r>
              <a:rPr lang="de-DE" sz="2400" dirty="0"/>
              <a:t>GÖG, </a:t>
            </a:r>
            <a:br>
              <a:rPr lang="de-DE" sz="2400" dirty="0"/>
            </a:br>
            <a:r>
              <a:rPr lang="de-DE" sz="2400" dirty="0"/>
              <a:t>ANP Forum Austria</a:t>
            </a:r>
            <a:endParaRPr lang="de-DE" dirty="0"/>
          </a:p>
        </p:txBody>
      </p:sp>
    </p:spTree>
    <p:extLst>
      <p:ext uri="{BB962C8B-B14F-4D97-AF65-F5344CB8AC3E}">
        <p14:creationId xmlns:p14="http://schemas.microsoft.com/office/powerpoint/2010/main" val="1729199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1873354-8047-49C9-822C-C751B9787373}"/>
              </a:ext>
            </a:extLst>
          </p:cNvPr>
          <p:cNvSpPr>
            <a:spLocks noGrp="1"/>
          </p:cNvSpPr>
          <p:nvPr>
            <p:ph type="sldNum" sz="quarter" idx="12"/>
          </p:nvPr>
        </p:nvSpPr>
        <p:spPr/>
        <p:txBody>
          <a:bodyPr/>
          <a:lstStyle/>
          <a:p>
            <a:fld id="{863C3C52-E662-4D09-A499-1E6BB2C6D947}" type="slidenum">
              <a:rPr lang="de-AT" smtClean="0"/>
              <a:t>20</a:t>
            </a:fld>
            <a:endParaRPr lang="de-AT"/>
          </a:p>
        </p:txBody>
      </p:sp>
      <p:sp>
        <p:nvSpPr>
          <p:cNvPr id="4" name="Textplatzhalter 3">
            <a:extLst>
              <a:ext uri="{FF2B5EF4-FFF2-40B4-BE49-F238E27FC236}">
                <a16:creationId xmlns:a16="http://schemas.microsoft.com/office/drawing/2014/main" id="{34A4AB47-E920-4580-ADCC-B311ECF15577}"/>
              </a:ext>
            </a:extLst>
          </p:cNvPr>
          <p:cNvSpPr>
            <a:spLocks noGrp="1"/>
          </p:cNvSpPr>
          <p:nvPr>
            <p:ph type="body" sz="quarter" idx="14"/>
          </p:nvPr>
        </p:nvSpPr>
        <p:spPr/>
        <p:txBody>
          <a:bodyPr>
            <a:normAutofit fontScale="92500" lnSpcReduction="10000"/>
          </a:bodyPr>
          <a:lstStyle/>
          <a:p>
            <a:endParaRPr lang="de-DE"/>
          </a:p>
        </p:txBody>
      </p:sp>
      <p:sp>
        <p:nvSpPr>
          <p:cNvPr id="5" name="Titel 4">
            <a:extLst>
              <a:ext uri="{FF2B5EF4-FFF2-40B4-BE49-F238E27FC236}">
                <a16:creationId xmlns:a16="http://schemas.microsoft.com/office/drawing/2014/main" id="{524B0EAF-2D1E-4FB7-910C-65216C93A146}"/>
              </a:ext>
            </a:extLst>
          </p:cNvPr>
          <p:cNvSpPr>
            <a:spLocks noGrp="1"/>
          </p:cNvSpPr>
          <p:nvPr>
            <p:ph type="title"/>
          </p:nvPr>
        </p:nvSpPr>
        <p:spPr>
          <a:xfrm>
            <a:off x="334962" y="1311306"/>
            <a:ext cx="11522075" cy="640234"/>
          </a:xfrm>
        </p:spPr>
        <p:txBody>
          <a:bodyPr>
            <a:normAutofit fontScale="90000"/>
          </a:bodyPr>
          <a:lstStyle/>
          <a:p>
            <a:r>
              <a:rPr lang="de-DE" sz="3600" dirty="0" err="1">
                <a:latin typeface="Lucida Sans Unicode" panose="020B0602030504020204" pitchFamily="34" charset="0"/>
                <a:cs typeface="Times New Roman" panose="02020603050405020304" pitchFamily="18" charset="0"/>
              </a:rPr>
              <a:t>Peppa</a:t>
            </a:r>
            <a:r>
              <a:rPr lang="de-DE" sz="3600" dirty="0">
                <a:latin typeface="Lucida Sans Unicode" panose="020B0602030504020204" pitchFamily="34" charset="0"/>
                <a:cs typeface="Times New Roman" panose="02020603050405020304" pitchFamily="18" charset="0"/>
              </a:rPr>
              <a:t>: Einführung von </a:t>
            </a:r>
            <a:br>
              <a:rPr lang="de-DE" sz="3600" dirty="0">
                <a:latin typeface="Lucida Sans Unicode" panose="020B0602030504020204" pitchFamily="34" charset="0"/>
                <a:cs typeface="Times New Roman" panose="02020603050405020304" pitchFamily="18" charset="0"/>
              </a:rPr>
            </a:br>
            <a:r>
              <a:rPr lang="de-DE" sz="3600" dirty="0">
                <a:latin typeface="Lucida Sans Unicode" panose="020B0602030504020204" pitchFamily="34" charset="0"/>
                <a:cs typeface="Times New Roman" panose="02020603050405020304" pitchFamily="18" charset="0"/>
              </a:rPr>
              <a:t>Expertenrollen in die Pflege (1)</a:t>
            </a:r>
          </a:p>
        </p:txBody>
      </p:sp>
      <p:sp>
        <p:nvSpPr>
          <p:cNvPr id="9" name="Textplatzhalter 4">
            <a:extLst>
              <a:ext uri="{FF2B5EF4-FFF2-40B4-BE49-F238E27FC236}">
                <a16:creationId xmlns:a16="http://schemas.microsoft.com/office/drawing/2014/main" id="{6FCC7F29-51E3-4C0D-B125-C6CA2B3EE187}"/>
              </a:ext>
            </a:extLst>
          </p:cNvPr>
          <p:cNvSpPr txBox="1">
            <a:spLocks/>
          </p:cNvSpPr>
          <p:nvPr/>
        </p:nvSpPr>
        <p:spPr>
          <a:xfrm>
            <a:off x="416311" y="2412174"/>
            <a:ext cx="11440726" cy="1468438"/>
          </a:xfrm>
          <a:prstGeom prst="rect">
            <a:avLst/>
          </a:prstGeom>
        </p:spPr>
        <p:txBody>
          <a:bodyPr/>
          <a:lstStyle>
            <a:lvl1pPr marL="228600" indent="-228600" algn="l" defTabSz="914400" rtl="0" eaLnBrk="1" latinLnBrk="0" hangingPunct="1">
              <a:lnSpc>
                <a:spcPct val="100000"/>
              </a:lnSpc>
              <a:spcBef>
                <a:spcPts val="0"/>
              </a:spcBef>
              <a:spcAft>
                <a:spcPts val="600"/>
              </a:spcAft>
              <a:buClr>
                <a:schemeClr val="tx1"/>
              </a:buClr>
              <a:buSzPct val="80000"/>
              <a:buFont typeface="Wingdings" panose="05000000000000000000" pitchFamily="2" charset="2"/>
              <a:buChar char="§"/>
              <a:defRPr sz="3200" kern="1200">
                <a:solidFill>
                  <a:schemeClr val="tx1"/>
                </a:solidFill>
                <a:latin typeface="+mn-lt"/>
                <a:ea typeface="+mn-ea"/>
                <a:cs typeface="+mn-cs"/>
              </a:defRPr>
            </a:lvl1pPr>
            <a:lvl2pPr marL="536575" indent="-228600" algn="l" defTabSz="914400" rtl="0" eaLnBrk="1" latinLnBrk="0" hangingPunct="1">
              <a:lnSpc>
                <a:spcPct val="100000"/>
              </a:lnSpc>
              <a:spcBef>
                <a:spcPts val="0"/>
              </a:spcBef>
              <a:spcAft>
                <a:spcPts val="600"/>
              </a:spcAft>
              <a:buClr>
                <a:schemeClr val="tx1"/>
              </a:buClr>
              <a:buSzPct val="80000"/>
              <a:buFont typeface="Wingdings" panose="05000000000000000000" pitchFamily="2" charset="2"/>
              <a:buChar char="§"/>
              <a:defRPr sz="2800" kern="1200">
                <a:solidFill>
                  <a:schemeClr val="tx1"/>
                </a:solidFill>
                <a:latin typeface="+mn-lt"/>
                <a:ea typeface="+mn-ea"/>
                <a:cs typeface="+mn-cs"/>
              </a:defRPr>
            </a:lvl2pPr>
            <a:lvl3pPr marL="811213" indent="-228600" algn="l" defTabSz="914400" rtl="0" eaLnBrk="1" latinLnBrk="0" hangingPunct="1">
              <a:lnSpc>
                <a:spcPct val="100000"/>
              </a:lnSpc>
              <a:spcBef>
                <a:spcPts val="0"/>
              </a:spcBef>
              <a:spcAft>
                <a:spcPts val="600"/>
              </a:spcAft>
              <a:buClr>
                <a:schemeClr val="tx1"/>
              </a:buClr>
              <a:buSzPct val="80000"/>
              <a:buFont typeface="Wingdings" panose="05000000000000000000" pitchFamily="2" charset="2"/>
              <a:buChar char="§"/>
              <a:defRPr sz="2400" kern="1200">
                <a:solidFill>
                  <a:schemeClr val="tx1"/>
                </a:solidFill>
                <a:latin typeface="+mn-lt"/>
                <a:ea typeface="+mn-ea"/>
                <a:cs typeface="+mn-cs"/>
              </a:defRPr>
            </a:lvl3pPr>
            <a:lvl4pPr marL="1074738" indent="-228600" algn="l" defTabSz="914400" rtl="0" eaLnBrk="1" latinLnBrk="0" hangingPunct="1">
              <a:lnSpc>
                <a:spcPct val="100000"/>
              </a:lnSpc>
              <a:spcBef>
                <a:spcPts val="0"/>
              </a:spcBef>
              <a:spcAft>
                <a:spcPts val="600"/>
              </a:spcAft>
              <a:buClr>
                <a:schemeClr val="tx1"/>
              </a:buClr>
              <a:buSzPct val="80000"/>
              <a:buFont typeface="Wingdings" panose="05000000000000000000" pitchFamily="2" charset="2"/>
              <a:buChar char="§"/>
              <a:defRPr sz="2000" kern="1200">
                <a:solidFill>
                  <a:schemeClr val="tx1"/>
                </a:solidFill>
                <a:latin typeface="+mn-lt"/>
                <a:ea typeface="+mn-ea"/>
                <a:cs typeface="+mn-cs"/>
              </a:defRPr>
            </a:lvl4pPr>
            <a:lvl5pPr marL="1347788" indent="-228600" algn="l" defTabSz="914400" rtl="0" eaLnBrk="1" latinLnBrk="0" hangingPunct="1">
              <a:lnSpc>
                <a:spcPct val="100000"/>
              </a:lnSpc>
              <a:spcBef>
                <a:spcPts val="0"/>
              </a:spcBef>
              <a:spcAft>
                <a:spcPts val="600"/>
              </a:spcAft>
              <a:buClr>
                <a:schemeClr val="tx1"/>
              </a:buClr>
              <a:buSzPct val="80000"/>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eaLnBrk="0" fontAlgn="base" hangingPunct="0">
              <a:spcBef>
                <a:spcPct val="0"/>
              </a:spcBef>
              <a:spcAft>
                <a:spcPct val="0"/>
              </a:spcAft>
              <a:buClrTx/>
              <a:buSzTx/>
              <a:buFont typeface="+mj-lt"/>
              <a:buAutoNum type="arabicPeriod"/>
              <a:tabLst>
                <a:tab pos="227013" algn="l"/>
              </a:tabLst>
            </a:pPr>
            <a:r>
              <a:rPr lang="de-AT" altLang="de-DE" sz="2400" dirty="0">
                <a:latin typeface="Lucida Sans Unicode" panose="020B0602030504020204" pitchFamily="34" charset="0"/>
                <a:cs typeface="Lucida Sans Unicode" panose="020B0602030504020204" pitchFamily="34" charset="0"/>
              </a:rPr>
              <a:t>Definieren der Zielgruppe, Beschreibung des derzeitigen Versorgungsmodells</a:t>
            </a:r>
            <a:endParaRPr lang="de-DE" altLang="de-DE" sz="2400" dirty="0">
              <a:latin typeface="Lucida Sans Unicode" panose="020B0602030504020204" pitchFamily="34" charset="0"/>
              <a:cs typeface="Lucida Sans Unicode" panose="020B0602030504020204" pitchFamily="34" charset="0"/>
            </a:endParaRPr>
          </a:p>
          <a:p>
            <a:pPr marL="457200" indent="-457200" eaLnBrk="0" fontAlgn="base" hangingPunct="0">
              <a:spcBef>
                <a:spcPct val="0"/>
              </a:spcBef>
              <a:spcAft>
                <a:spcPct val="0"/>
              </a:spcAft>
              <a:buClrTx/>
              <a:buSzTx/>
              <a:buFont typeface="+mj-lt"/>
              <a:buAutoNum type="arabicPeriod"/>
              <a:tabLst>
                <a:tab pos="227013" algn="l"/>
              </a:tabLst>
            </a:pPr>
            <a:r>
              <a:rPr lang="de-AT" altLang="de-DE" sz="2400" dirty="0">
                <a:latin typeface="Lucida Sans Unicode" panose="020B0602030504020204" pitchFamily="34" charset="0"/>
                <a:cs typeface="Lucida Sans Unicode" panose="020B0602030504020204" pitchFamily="34" charset="0"/>
              </a:rPr>
              <a:t>Akteurinnen und Akteure bzw. Stakeholder identifizieren und Teilnehmende rekrutieren</a:t>
            </a:r>
            <a:endParaRPr lang="de-DE" altLang="de-DE" sz="2400" dirty="0">
              <a:latin typeface="Lucida Sans Unicode" panose="020B0602030504020204" pitchFamily="34" charset="0"/>
              <a:cs typeface="Lucida Sans Unicode" panose="020B0602030504020204" pitchFamily="34" charset="0"/>
            </a:endParaRPr>
          </a:p>
          <a:p>
            <a:pPr marL="457200" indent="-457200" eaLnBrk="0" fontAlgn="base" hangingPunct="0">
              <a:spcBef>
                <a:spcPct val="0"/>
              </a:spcBef>
              <a:spcAft>
                <a:spcPct val="0"/>
              </a:spcAft>
              <a:buClrTx/>
              <a:buSzTx/>
              <a:buFont typeface="+mj-lt"/>
              <a:buAutoNum type="arabicPeriod"/>
              <a:tabLst>
                <a:tab pos="227013" algn="l"/>
              </a:tabLst>
            </a:pPr>
            <a:r>
              <a:rPr lang="de-AT" altLang="de-DE" sz="2400" dirty="0">
                <a:latin typeface="Lucida Sans Unicode" panose="020B0602030504020204" pitchFamily="34" charset="0"/>
                <a:cs typeface="Lucida Sans Unicode" panose="020B0602030504020204" pitchFamily="34" charset="0"/>
              </a:rPr>
              <a:t>Ermitteln des Bedarfs für das neue Versorgungsmodell</a:t>
            </a:r>
            <a:endParaRPr lang="de-DE" altLang="de-DE" sz="2400" dirty="0">
              <a:latin typeface="Lucida Sans Unicode" panose="020B0602030504020204" pitchFamily="34" charset="0"/>
              <a:cs typeface="Lucida Sans Unicode" panose="020B0602030504020204" pitchFamily="34" charset="0"/>
            </a:endParaRPr>
          </a:p>
          <a:p>
            <a:pPr marL="457200" indent="-457200" eaLnBrk="0" fontAlgn="base" hangingPunct="0">
              <a:spcBef>
                <a:spcPct val="0"/>
              </a:spcBef>
              <a:spcAft>
                <a:spcPct val="0"/>
              </a:spcAft>
              <a:buClrTx/>
              <a:buSzTx/>
              <a:buFont typeface="+mj-lt"/>
              <a:buAutoNum type="arabicPeriod"/>
              <a:tabLst>
                <a:tab pos="227013" algn="l"/>
              </a:tabLst>
            </a:pPr>
            <a:r>
              <a:rPr lang="de-AT" altLang="de-DE" sz="2400" dirty="0">
                <a:latin typeface="Lucida Sans Unicode" panose="020B0602030504020204" pitchFamily="34" charset="0"/>
                <a:cs typeface="Lucida Sans Unicode" panose="020B0602030504020204" pitchFamily="34" charset="0"/>
              </a:rPr>
              <a:t>Identifizieren der vorrangigen Probleme und Festlegen der Ziele, um das Versorgungsmodell zu verbessern</a:t>
            </a:r>
            <a:endParaRPr lang="de-DE" altLang="de-DE" sz="2400" dirty="0">
              <a:latin typeface="Lucida Sans Unicode" panose="020B0602030504020204" pitchFamily="34" charset="0"/>
              <a:cs typeface="Lucida Sans Unicode" panose="020B0602030504020204" pitchFamily="34" charset="0"/>
            </a:endParaRPr>
          </a:p>
          <a:p>
            <a:pPr marL="457200" indent="-457200" eaLnBrk="0" fontAlgn="base" hangingPunct="0">
              <a:spcBef>
                <a:spcPct val="0"/>
              </a:spcBef>
              <a:spcAft>
                <a:spcPct val="0"/>
              </a:spcAft>
              <a:buClrTx/>
              <a:buSzTx/>
              <a:buFont typeface="+mj-lt"/>
              <a:buAutoNum type="arabicPeriod"/>
              <a:tabLst>
                <a:tab pos="227013" algn="l"/>
              </a:tabLst>
            </a:pPr>
            <a:r>
              <a:rPr lang="de-AT" altLang="de-DE" sz="2400" dirty="0">
                <a:latin typeface="Lucida Sans Unicode" panose="020B0602030504020204" pitchFamily="34" charset="0"/>
                <a:cs typeface="Lucida Sans Unicode" panose="020B0602030504020204" pitchFamily="34" charset="0"/>
              </a:rPr>
              <a:t>Definition des neuen Versorgungsmodells und der CN‐Rolle</a:t>
            </a:r>
            <a:endParaRPr lang="de-DE" altLang="de-DE" sz="2400" dirty="0">
              <a:latin typeface="Lucida Sans Unicode" panose="020B0602030504020204" pitchFamily="34" charset="0"/>
              <a:cs typeface="Lucida Sans Unicode" panose="020B0602030504020204" pitchFamily="34" charset="0"/>
            </a:endParaRPr>
          </a:p>
          <a:p>
            <a:pPr marL="457200" indent="-457200" eaLnBrk="0" fontAlgn="base" hangingPunct="0">
              <a:spcBef>
                <a:spcPct val="0"/>
              </a:spcBef>
              <a:spcAft>
                <a:spcPct val="0"/>
              </a:spcAft>
              <a:buClrTx/>
              <a:buSzTx/>
              <a:buFont typeface="+mj-lt"/>
              <a:buAutoNum type="arabicPeriod"/>
              <a:tabLst>
                <a:tab pos="227013" algn="l"/>
              </a:tabLst>
            </a:pPr>
            <a:r>
              <a:rPr lang="de-AT" altLang="de-DE" sz="2400" dirty="0">
                <a:latin typeface="Lucida Sans Unicode" panose="020B0602030504020204" pitchFamily="34" charset="0"/>
                <a:cs typeface="Lucida Sans Unicode" panose="020B0602030504020204" pitchFamily="34" charset="0"/>
              </a:rPr>
              <a:t>Planen der Implementierungsstrategie</a:t>
            </a:r>
            <a:endParaRPr lang="de-DE" altLang="de-DE" sz="2400" dirty="0">
              <a:latin typeface="Lucida Sans Unicode" panose="020B0602030504020204" pitchFamily="34" charset="0"/>
              <a:cs typeface="Lucida Sans Unicode" panose="020B0602030504020204" pitchFamily="34" charset="0"/>
            </a:endParaRPr>
          </a:p>
          <a:p>
            <a:pPr marL="514350" indent="-514350">
              <a:buFont typeface="+mj-lt"/>
              <a:buAutoNum type="arabicPeriod"/>
            </a:pPr>
            <a:endParaRPr lang="de-DE" dirty="0"/>
          </a:p>
        </p:txBody>
      </p:sp>
      <p:sp>
        <p:nvSpPr>
          <p:cNvPr id="11" name="Textfeld 10">
            <a:extLst>
              <a:ext uri="{FF2B5EF4-FFF2-40B4-BE49-F238E27FC236}">
                <a16:creationId xmlns:a16="http://schemas.microsoft.com/office/drawing/2014/main" id="{70F13ABC-C332-4CEE-AFF7-9D2BB60902BE}"/>
              </a:ext>
            </a:extLst>
          </p:cNvPr>
          <p:cNvSpPr txBox="1"/>
          <p:nvPr/>
        </p:nvSpPr>
        <p:spPr>
          <a:xfrm>
            <a:off x="5634154" y="6334003"/>
            <a:ext cx="6094140" cy="369332"/>
          </a:xfrm>
          <a:prstGeom prst="rect">
            <a:avLst/>
          </a:prstGeom>
          <a:noFill/>
        </p:spPr>
        <p:txBody>
          <a:bodyPr wrap="square">
            <a:spAutoFit/>
          </a:bodyPr>
          <a:lstStyle/>
          <a:p>
            <a:r>
              <a:rPr lang="de-DE" sz="1800" dirty="0">
                <a:effectLst/>
                <a:latin typeface="Lucida Sans Unicode" panose="020B0602030504020204" pitchFamily="34" charset="0"/>
                <a:ea typeface="Times New Roman" panose="02020603050405020304" pitchFamily="18" charset="0"/>
                <a:cs typeface="Times New Roman" panose="02020603050405020304" pitchFamily="18" charset="0"/>
              </a:rPr>
              <a:t>PEPPA-Framework (</a:t>
            </a:r>
            <a:r>
              <a:rPr lang="de-DE" sz="1800" u="none" strike="noStrike" dirty="0">
                <a:effectLst/>
                <a:latin typeface="Lucida Sans Unicode" panose="020B0602030504020204" pitchFamily="34" charset="0"/>
                <a:ea typeface="Times New Roman" panose="02020603050405020304" pitchFamily="18" charset="0"/>
                <a:cs typeface="Times New Roman" panose="02020603050405020304" pitchFamily="18" charset="0"/>
                <a:hlinkClick r:id="rId2" action="ppaction://hlinkfile" tooltip="Bryant-Lukosius, 2004 #5006"/>
              </a:rPr>
              <a:t>Bryant-</a:t>
            </a:r>
            <a:r>
              <a:rPr lang="de-DE" sz="1800" u="none" strike="noStrike" dirty="0" err="1">
                <a:effectLst/>
                <a:latin typeface="Lucida Sans Unicode" panose="020B0602030504020204" pitchFamily="34" charset="0"/>
                <a:ea typeface="Times New Roman" panose="02020603050405020304" pitchFamily="18" charset="0"/>
                <a:cs typeface="Times New Roman" panose="02020603050405020304" pitchFamily="18" charset="0"/>
                <a:hlinkClick r:id="rId2" action="ppaction://hlinkfile" tooltip="Bryant-Lukosius, 2004 #5006"/>
              </a:rPr>
              <a:t>Lukosius</a:t>
            </a:r>
            <a:r>
              <a:rPr lang="de-DE" sz="1800" u="none" strike="noStrike" dirty="0">
                <a:effectLst/>
                <a:latin typeface="Lucida Sans Unicode" panose="020B0602030504020204" pitchFamily="34" charset="0"/>
                <a:ea typeface="Times New Roman" panose="02020603050405020304" pitchFamily="18" charset="0"/>
                <a:cs typeface="Times New Roman" panose="02020603050405020304" pitchFamily="18" charset="0"/>
                <a:hlinkClick r:id="rId2" action="ppaction://hlinkfile" tooltip="Bryant-Lukosius, 2004 #5006"/>
              </a:rPr>
              <a:t>/</a:t>
            </a:r>
            <a:r>
              <a:rPr lang="de-DE" sz="1800" u="none" strike="noStrike" dirty="0" err="1">
                <a:effectLst/>
                <a:latin typeface="Lucida Sans Unicode" panose="020B0602030504020204" pitchFamily="34" charset="0"/>
                <a:ea typeface="Times New Roman" panose="02020603050405020304" pitchFamily="18" charset="0"/>
                <a:cs typeface="Times New Roman" panose="02020603050405020304" pitchFamily="18" charset="0"/>
                <a:hlinkClick r:id="rId2" action="ppaction://hlinkfile" tooltip="Bryant-Lukosius, 2004 #5006"/>
              </a:rPr>
              <a:t>DiCenso</a:t>
            </a:r>
            <a:r>
              <a:rPr lang="de-DE" sz="1800" u="none" strike="noStrike" dirty="0">
                <a:effectLst/>
                <a:latin typeface="Lucida Sans Unicode" panose="020B0602030504020204" pitchFamily="34" charset="0"/>
                <a:ea typeface="Times New Roman" panose="02020603050405020304" pitchFamily="18" charset="0"/>
                <a:cs typeface="Times New Roman" panose="02020603050405020304" pitchFamily="18" charset="0"/>
                <a:hlinkClick r:id="rId2" action="ppaction://hlinkfile" tooltip="Bryant-Lukosius, 2004 #5006"/>
              </a:rPr>
              <a:t> 2004</a:t>
            </a:r>
            <a:r>
              <a:rPr lang="de-DE" sz="1800" dirty="0">
                <a:effectLst/>
                <a:latin typeface="Lucida Sans Unicode" panose="020B0602030504020204" pitchFamily="34" charset="0"/>
                <a:ea typeface="Times New Roman" panose="02020603050405020304" pitchFamily="18" charset="0"/>
                <a:cs typeface="Times New Roman" panose="02020603050405020304" pitchFamily="18" charset="0"/>
              </a:rPr>
              <a:t>)</a:t>
            </a:r>
            <a:endParaRPr lang="de-DE" dirty="0"/>
          </a:p>
        </p:txBody>
      </p:sp>
    </p:spTree>
    <p:extLst>
      <p:ext uri="{BB962C8B-B14F-4D97-AF65-F5344CB8AC3E}">
        <p14:creationId xmlns:p14="http://schemas.microsoft.com/office/powerpoint/2010/main" val="3666588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1873354-8047-49C9-822C-C751B9787373}"/>
              </a:ext>
            </a:extLst>
          </p:cNvPr>
          <p:cNvSpPr>
            <a:spLocks noGrp="1"/>
          </p:cNvSpPr>
          <p:nvPr>
            <p:ph type="sldNum" sz="quarter" idx="12"/>
          </p:nvPr>
        </p:nvSpPr>
        <p:spPr/>
        <p:txBody>
          <a:bodyPr/>
          <a:lstStyle/>
          <a:p>
            <a:fld id="{863C3C52-E662-4D09-A499-1E6BB2C6D947}" type="slidenum">
              <a:rPr lang="de-AT" smtClean="0"/>
              <a:t>21</a:t>
            </a:fld>
            <a:endParaRPr lang="de-AT"/>
          </a:p>
        </p:txBody>
      </p:sp>
      <p:sp>
        <p:nvSpPr>
          <p:cNvPr id="4" name="Textplatzhalter 3">
            <a:extLst>
              <a:ext uri="{FF2B5EF4-FFF2-40B4-BE49-F238E27FC236}">
                <a16:creationId xmlns:a16="http://schemas.microsoft.com/office/drawing/2014/main" id="{34A4AB47-E920-4580-ADCC-B311ECF15577}"/>
              </a:ext>
            </a:extLst>
          </p:cNvPr>
          <p:cNvSpPr>
            <a:spLocks noGrp="1"/>
          </p:cNvSpPr>
          <p:nvPr>
            <p:ph type="body" sz="quarter" idx="14"/>
          </p:nvPr>
        </p:nvSpPr>
        <p:spPr/>
        <p:txBody>
          <a:bodyPr>
            <a:normAutofit fontScale="92500" lnSpcReduction="10000"/>
          </a:bodyPr>
          <a:lstStyle/>
          <a:p>
            <a:endParaRPr lang="de-DE"/>
          </a:p>
        </p:txBody>
      </p:sp>
      <p:sp>
        <p:nvSpPr>
          <p:cNvPr id="5" name="Titel 4">
            <a:extLst>
              <a:ext uri="{FF2B5EF4-FFF2-40B4-BE49-F238E27FC236}">
                <a16:creationId xmlns:a16="http://schemas.microsoft.com/office/drawing/2014/main" id="{524B0EAF-2D1E-4FB7-910C-65216C93A146}"/>
              </a:ext>
            </a:extLst>
          </p:cNvPr>
          <p:cNvSpPr>
            <a:spLocks noGrp="1"/>
          </p:cNvSpPr>
          <p:nvPr>
            <p:ph type="title"/>
          </p:nvPr>
        </p:nvSpPr>
        <p:spPr>
          <a:xfrm>
            <a:off x="334962" y="1513856"/>
            <a:ext cx="11522075" cy="640234"/>
          </a:xfrm>
        </p:spPr>
        <p:txBody>
          <a:bodyPr>
            <a:normAutofit fontScale="90000"/>
          </a:bodyPr>
          <a:lstStyle/>
          <a:p>
            <a:r>
              <a:rPr lang="de-DE" sz="3600" dirty="0" err="1">
                <a:latin typeface="Lucida Sans Unicode" panose="020B0602030504020204" pitchFamily="34" charset="0"/>
                <a:cs typeface="Times New Roman" panose="02020603050405020304" pitchFamily="18" charset="0"/>
              </a:rPr>
              <a:t>Peppa</a:t>
            </a:r>
            <a:r>
              <a:rPr lang="de-DE" sz="3600" dirty="0">
                <a:latin typeface="Lucida Sans Unicode" panose="020B0602030504020204" pitchFamily="34" charset="0"/>
                <a:cs typeface="Times New Roman" panose="02020603050405020304" pitchFamily="18" charset="0"/>
              </a:rPr>
              <a:t>: Einführung von </a:t>
            </a:r>
            <a:br>
              <a:rPr lang="de-DE" sz="3600" dirty="0">
                <a:latin typeface="Lucida Sans Unicode" panose="020B0602030504020204" pitchFamily="34" charset="0"/>
                <a:cs typeface="Times New Roman" panose="02020603050405020304" pitchFamily="18" charset="0"/>
              </a:rPr>
            </a:br>
            <a:r>
              <a:rPr lang="de-DE" sz="3600" dirty="0">
                <a:latin typeface="Lucida Sans Unicode" panose="020B0602030504020204" pitchFamily="34" charset="0"/>
                <a:cs typeface="Times New Roman" panose="02020603050405020304" pitchFamily="18" charset="0"/>
              </a:rPr>
              <a:t>Expertenrollen in die Pflege (2)</a:t>
            </a:r>
          </a:p>
        </p:txBody>
      </p:sp>
      <p:sp>
        <p:nvSpPr>
          <p:cNvPr id="9" name="Textplatzhalter 4">
            <a:extLst>
              <a:ext uri="{FF2B5EF4-FFF2-40B4-BE49-F238E27FC236}">
                <a16:creationId xmlns:a16="http://schemas.microsoft.com/office/drawing/2014/main" id="{6FCC7F29-51E3-4C0D-B125-C6CA2B3EE187}"/>
              </a:ext>
            </a:extLst>
          </p:cNvPr>
          <p:cNvSpPr txBox="1">
            <a:spLocks/>
          </p:cNvSpPr>
          <p:nvPr/>
        </p:nvSpPr>
        <p:spPr>
          <a:xfrm>
            <a:off x="416311" y="2412174"/>
            <a:ext cx="11440726" cy="1468438"/>
          </a:xfrm>
          <a:prstGeom prst="rect">
            <a:avLst/>
          </a:prstGeom>
        </p:spPr>
        <p:txBody>
          <a:bodyPr/>
          <a:lstStyle>
            <a:lvl1pPr marL="228600" indent="-228600" algn="l" defTabSz="914400" rtl="0" eaLnBrk="1" latinLnBrk="0" hangingPunct="1">
              <a:lnSpc>
                <a:spcPct val="100000"/>
              </a:lnSpc>
              <a:spcBef>
                <a:spcPts val="0"/>
              </a:spcBef>
              <a:spcAft>
                <a:spcPts val="600"/>
              </a:spcAft>
              <a:buClr>
                <a:schemeClr val="tx1"/>
              </a:buClr>
              <a:buSzPct val="80000"/>
              <a:buFont typeface="Wingdings" panose="05000000000000000000" pitchFamily="2" charset="2"/>
              <a:buChar char="§"/>
              <a:defRPr sz="3200" kern="1200">
                <a:solidFill>
                  <a:schemeClr val="tx1"/>
                </a:solidFill>
                <a:latin typeface="+mn-lt"/>
                <a:ea typeface="+mn-ea"/>
                <a:cs typeface="+mn-cs"/>
              </a:defRPr>
            </a:lvl1pPr>
            <a:lvl2pPr marL="536575" indent="-228600" algn="l" defTabSz="914400" rtl="0" eaLnBrk="1" latinLnBrk="0" hangingPunct="1">
              <a:lnSpc>
                <a:spcPct val="100000"/>
              </a:lnSpc>
              <a:spcBef>
                <a:spcPts val="0"/>
              </a:spcBef>
              <a:spcAft>
                <a:spcPts val="600"/>
              </a:spcAft>
              <a:buClr>
                <a:schemeClr val="tx1"/>
              </a:buClr>
              <a:buSzPct val="80000"/>
              <a:buFont typeface="Wingdings" panose="05000000000000000000" pitchFamily="2" charset="2"/>
              <a:buChar char="§"/>
              <a:defRPr sz="2800" kern="1200">
                <a:solidFill>
                  <a:schemeClr val="tx1"/>
                </a:solidFill>
                <a:latin typeface="+mn-lt"/>
                <a:ea typeface="+mn-ea"/>
                <a:cs typeface="+mn-cs"/>
              </a:defRPr>
            </a:lvl2pPr>
            <a:lvl3pPr marL="811213" indent="-228600" algn="l" defTabSz="914400" rtl="0" eaLnBrk="1" latinLnBrk="0" hangingPunct="1">
              <a:lnSpc>
                <a:spcPct val="100000"/>
              </a:lnSpc>
              <a:spcBef>
                <a:spcPts val="0"/>
              </a:spcBef>
              <a:spcAft>
                <a:spcPts val="600"/>
              </a:spcAft>
              <a:buClr>
                <a:schemeClr val="tx1"/>
              </a:buClr>
              <a:buSzPct val="80000"/>
              <a:buFont typeface="Wingdings" panose="05000000000000000000" pitchFamily="2" charset="2"/>
              <a:buChar char="§"/>
              <a:defRPr sz="2400" kern="1200">
                <a:solidFill>
                  <a:schemeClr val="tx1"/>
                </a:solidFill>
                <a:latin typeface="+mn-lt"/>
                <a:ea typeface="+mn-ea"/>
                <a:cs typeface="+mn-cs"/>
              </a:defRPr>
            </a:lvl3pPr>
            <a:lvl4pPr marL="1074738" indent="-228600" algn="l" defTabSz="914400" rtl="0" eaLnBrk="1" latinLnBrk="0" hangingPunct="1">
              <a:lnSpc>
                <a:spcPct val="100000"/>
              </a:lnSpc>
              <a:spcBef>
                <a:spcPts val="0"/>
              </a:spcBef>
              <a:spcAft>
                <a:spcPts val="600"/>
              </a:spcAft>
              <a:buClr>
                <a:schemeClr val="tx1"/>
              </a:buClr>
              <a:buSzPct val="80000"/>
              <a:buFont typeface="Wingdings" panose="05000000000000000000" pitchFamily="2" charset="2"/>
              <a:buChar char="§"/>
              <a:defRPr sz="2000" kern="1200">
                <a:solidFill>
                  <a:schemeClr val="tx1"/>
                </a:solidFill>
                <a:latin typeface="+mn-lt"/>
                <a:ea typeface="+mn-ea"/>
                <a:cs typeface="+mn-cs"/>
              </a:defRPr>
            </a:lvl4pPr>
            <a:lvl5pPr marL="1347788" indent="-228600" algn="l" defTabSz="914400" rtl="0" eaLnBrk="1" latinLnBrk="0" hangingPunct="1">
              <a:lnSpc>
                <a:spcPct val="100000"/>
              </a:lnSpc>
              <a:spcBef>
                <a:spcPts val="0"/>
              </a:spcBef>
              <a:spcAft>
                <a:spcPts val="600"/>
              </a:spcAft>
              <a:buClr>
                <a:schemeClr val="tx1"/>
              </a:buClr>
              <a:buSzPct val="80000"/>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ClrTx/>
              <a:buSzTx/>
              <a:buNone/>
            </a:pPr>
            <a:r>
              <a:rPr kumimoji="0" lang="de-AT" altLang="de-DE" sz="2400" b="0" i="0" u="none" strike="noStrike" cap="none" normalizeH="0" baseline="0" dirty="0">
                <a:ln>
                  <a:noFill/>
                </a:ln>
                <a:solidFill>
                  <a:schemeClr val="tx1"/>
                </a:solidFill>
                <a:effectLst/>
                <a:latin typeface="Lucida Sans Unicode" panose="020B0602030504020204" pitchFamily="34" charset="0"/>
                <a:ea typeface="Times New Roman" panose="02020603050405020304" pitchFamily="18" charset="0"/>
                <a:cs typeface="Lucida Sans Unicode" panose="020B0602030504020204" pitchFamily="34" charset="0"/>
              </a:rPr>
              <a:t>7. Evaluieren der CN‐Rolle und des neuen Versorgungsmodells</a:t>
            </a:r>
          </a:p>
          <a:p>
            <a:pPr marL="0" lvl="0" indent="0">
              <a:buClrTx/>
              <a:buSzTx/>
              <a:buNone/>
            </a:pPr>
            <a:r>
              <a:rPr lang="de-AT" altLang="de-DE" sz="2400" dirty="0">
                <a:latin typeface="Lucida Sans Unicode" panose="020B0602030504020204" pitchFamily="34" charset="0"/>
                <a:ea typeface="Times New Roman" panose="02020603050405020304" pitchFamily="18" charset="0"/>
                <a:cs typeface="Lucida Sans Unicode" panose="020B0602030504020204" pitchFamily="34" charset="0"/>
              </a:rPr>
              <a:t>8. CN‐Implementierungsplan einleiten</a:t>
            </a:r>
            <a:endParaRPr lang="de-DE" altLang="de-DE" sz="2400" dirty="0">
              <a:latin typeface="Lucida Sans Unicode" panose="020B0602030504020204" pitchFamily="34" charset="0"/>
              <a:cs typeface="Lucida Sans Unicode" panose="020B0602030504020204" pitchFamily="34" charset="0"/>
            </a:endParaRPr>
          </a:p>
          <a:p>
            <a:pPr marL="800100" lvl="1" indent="-342900">
              <a:buClrTx/>
              <a:buSzTx/>
            </a:pPr>
            <a:r>
              <a:rPr lang="de-AT" altLang="de-DE" sz="2400" dirty="0">
                <a:latin typeface="Lucida Sans Unicode" panose="020B0602030504020204" pitchFamily="34" charset="0"/>
                <a:ea typeface="Times New Roman" panose="02020603050405020304" pitchFamily="18" charset="0"/>
                <a:cs typeface="Lucida Sans Unicode" panose="020B0602030504020204" pitchFamily="34" charset="0"/>
              </a:rPr>
              <a:t>Bildungsmaßnahmen, Ressourcen und Unterstützung zur Verfügung stellen</a:t>
            </a:r>
            <a:endParaRPr lang="de-DE" altLang="de-DE" sz="2400" dirty="0">
              <a:latin typeface="Lucida Sans Unicode" panose="020B0602030504020204" pitchFamily="34" charset="0"/>
              <a:cs typeface="Lucida Sans Unicode" panose="020B0602030504020204" pitchFamily="34" charset="0"/>
            </a:endParaRPr>
          </a:p>
          <a:p>
            <a:pPr marL="800100" lvl="1" indent="-342900">
              <a:buClrTx/>
              <a:buSzTx/>
            </a:pPr>
            <a:r>
              <a:rPr lang="de-AT" altLang="de-DE" sz="2400" dirty="0">
                <a:latin typeface="Lucida Sans Unicode" panose="020B0602030504020204" pitchFamily="34" charset="0"/>
                <a:ea typeface="Times New Roman" panose="02020603050405020304" pitchFamily="18" charset="0"/>
                <a:cs typeface="Lucida Sans Unicode" panose="020B0602030504020204" pitchFamily="34" charset="0"/>
              </a:rPr>
              <a:t>Entwicklung von Strategien für die neue Rolle</a:t>
            </a:r>
            <a:endParaRPr lang="de-DE" altLang="de-DE" sz="2400" dirty="0">
              <a:latin typeface="Lucida Sans Unicode" panose="020B0602030504020204" pitchFamily="34" charset="0"/>
              <a:cs typeface="Lucida Sans Unicode" panose="020B0602030504020204" pitchFamily="34" charset="0"/>
            </a:endParaRPr>
          </a:p>
          <a:p>
            <a:pPr marL="800100" lvl="1" indent="-342900">
              <a:buClrTx/>
              <a:buSzTx/>
            </a:pPr>
            <a:r>
              <a:rPr lang="de-AT" altLang="de-DE" sz="2400" dirty="0">
                <a:latin typeface="Lucida Sans Unicode" panose="020B0602030504020204" pitchFamily="34" charset="0"/>
                <a:ea typeface="Times New Roman" panose="02020603050405020304" pitchFamily="18" charset="0"/>
                <a:cs typeface="Lucida Sans Unicode" panose="020B0602030504020204" pitchFamily="34" charset="0"/>
              </a:rPr>
              <a:t>Beginn der Rollenentwicklung und </a:t>
            </a:r>
            <a:r>
              <a:rPr lang="de-DE" altLang="de-DE" sz="2400" u="sng" dirty="0">
                <a:solidFill>
                  <a:srgbClr val="008080"/>
                </a:solidFill>
                <a:latin typeface="Lucida Sans Unicode" panose="020B0602030504020204" pitchFamily="34" charset="0"/>
                <a:ea typeface="Times New Roman" panose="02020603050405020304" pitchFamily="18" charset="0"/>
                <a:cs typeface="Lucida Sans Unicode" panose="020B0602030504020204" pitchFamily="34" charset="0"/>
              </a:rPr>
              <a:t>‐</a:t>
            </a:r>
            <a:r>
              <a:rPr lang="de-AT" altLang="de-DE" sz="2400" dirty="0">
                <a:latin typeface="Lucida Sans Unicode" panose="020B0602030504020204" pitchFamily="34" charset="0"/>
                <a:ea typeface="Times New Roman" panose="02020603050405020304" pitchFamily="18" charset="0"/>
                <a:cs typeface="Lucida Sans Unicode" panose="020B0602030504020204" pitchFamily="34" charset="0"/>
              </a:rPr>
              <a:t>Implementierung</a:t>
            </a:r>
            <a:endParaRPr lang="de-DE" altLang="de-DE" sz="2400" dirty="0">
              <a:latin typeface="Lucida Sans Unicode" panose="020B0602030504020204" pitchFamily="34" charset="0"/>
              <a:cs typeface="Lucida Sans Unicode" panose="020B0602030504020204" pitchFamily="34" charset="0"/>
            </a:endParaRPr>
          </a:p>
          <a:p>
            <a:pPr marL="149225" indent="0">
              <a:buClrTx/>
              <a:buSzTx/>
              <a:buNone/>
            </a:pPr>
            <a:r>
              <a:rPr lang="de-DE" altLang="de-DE" sz="2400" dirty="0">
                <a:latin typeface="Lucida Sans Unicode" panose="020B0602030504020204" pitchFamily="34" charset="0"/>
                <a:cs typeface="Lucida Sans Unicode" panose="020B0602030504020204" pitchFamily="34" charset="0"/>
              </a:rPr>
              <a:t>9. </a:t>
            </a:r>
            <a:r>
              <a:rPr lang="de-AT" altLang="de-DE" sz="2400" dirty="0">
                <a:latin typeface="Lucida Sans Unicode" panose="020B0602030504020204" pitchFamily="34" charset="0"/>
                <a:cs typeface="Lucida Sans Unicode" panose="020B0602030504020204" pitchFamily="34" charset="0"/>
              </a:rPr>
              <a:t>Langfristiges Monitoring der CN‐Rolle und des Versorgungsmodells</a:t>
            </a:r>
          </a:p>
        </p:txBody>
      </p:sp>
      <p:sp>
        <p:nvSpPr>
          <p:cNvPr id="7" name="Textfeld 6">
            <a:extLst>
              <a:ext uri="{FF2B5EF4-FFF2-40B4-BE49-F238E27FC236}">
                <a16:creationId xmlns:a16="http://schemas.microsoft.com/office/drawing/2014/main" id="{1B7AE475-B7B6-4116-A3B1-00582F3D602D}"/>
              </a:ext>
            </a:extLst>
          </p:cNvPr>
          <p:cNvSpPr txBox="1"/>
          <p:nvPr/>
        </p:nvSpPr>
        <p:spPr>
          <a:xfrm>
            <a:off x="5890632" y="6334003"/>
            <a:ext cx="6094140" cy="369332"/>
          </a:xfrm>
          <a:prstGeom prst="rect">
            <a:avLst/>
          </a:prstGeom>
          <a:noFill/>
        </p:spPr>
        <p:txBody>
          <a:bodyPr wrap="square">
            <a:spAutoFit/>
          </a:bodyPr>
          <a:lstStyle/>
          <a:p>
            <a:r>
              <a:rPr lang="de-DE" sz="1800" dirty="0">
                <a:effectLst/>
                <a:latin typeface="Lucida Sans Unicode" panose="020B0602030504020204" pitchFamily="34" charset="0"/>
                <a:ea typeface="Times New Roman" panose="02020603050405020304" pitchFamily="18" charset="0"/>
                <a:cs typeface="Times New Roman" panose="02020603050405020304" pitchFamily="18" charset="0"/>
              </a:rPr>
              <a:t>PEPPA-Framework (</a:t>
            </a:r>
            <a:r>
              <a:rPr lang="de-DE" sz="1800" u="none" strike="noStrike" dirty="0">
                <a:solidFill>
                  <a:srgbClr val="000000"/>
                </a:solidFill>
                <a:effectLst/>
                <a:latin typeface="Lucida Sans Unicode" panose="020B0602030504020204" pitchFamily="34" charset="0"/>
                <a:ea typeface="Times New Roman" panose="02020603050405020304" pitchFamily="18" charset="0"/>
                <a:cs typeface="Times New Roman" panose="02020603050405020304" pitchFamily="18" charset="0"/>
                <a:hlinkClick r:id="rId2" action="ppaction://hlinkfile" tooltip="Bryant-Lukosius, 2004 #5006"/>
              </a:rPr>
              <a:t>Bryant-</a:t>
            </a:r>
            <a:r>
              <a:rPr lang="de-DE" sz="1800" u="none" strike="noStrike" dirty="0" err="1">
                <a:solidFill>
                  <a:srgbClr val="000000"/>
                </a:solidFill>
                <a:effectLst/>
                <a:latin typeface="Lucida Sans Unicode" panose="020B0602030504020204" pitchFamily="34" charset="0"/>
                <a:ea typeface="Times New Roman" panose="02020603050405020304" pitchFamily="18" charset="0"/>
                <a:cs typeface="Times New Roman" panose="02020603050405020304" pitchFamily="18" charset="0"/>
                <a:hlinkClick r:id="rId2" action="ppaction://hlinkfile" tooltip="Bryant-Lukosius, 2004 #5006"/>
              </a:rPr>
              <a:t>Lukosius</a:t>
            </a:r>
            <a:r>
              <a:rPr lang="de-DE" sz="1800" u="none" strike="noStrike" dirty="0">
                <a:solidFill>
                  <a:srgbClr val="000000"/>
                </a:solidFill>
                <a:effectLst/>
                <a:latin typeface="Lucida Sans Unicode" panose="020B0602030504020204" pitchFamily="34" charset="0"/>
                <a:ea typeface="Times New Roman" panose="02020603050405020304" pitchFamily="18" charset="0"/>
                <a:cs typeface="Times New Roman" panose="02020603050405020304" pitchFamily="18" charset="0"/>
                <a:hlinkClick r:id="rId2" action="ppaction://hlinkfile" tooltip="Bryant-Lukosius, 2004 #5006"/>
              </a:rPr>
              <a:t>/</a:t>
            </a:r>
            <a:r>
              <a:rPr lang="de-DE" sz="1800" u="none" strike="noStrike" dirty="0" err="1">
                <a:solidFill>
                  <a:srgbClr val="000000"/>
                </a:solidFill>
                <a:effectLst/>
                <a:latin typeface="Lucida Sans Unicode" panose="020B0602030504020204" pitchFamily="34" charset="0"/>
                <a:ea typeface="Times New Roman" panose="02020603050405020304" pitchFamily="18" charset="0"/>
                <a:cs typeface="Times New Roman" panose="02020603050405020304" pitchFamily="18" charset="0"/>
                <a:hlinkClick r:id="rId2" action="ppaction://hlinkfile" tooltip="Bryant-Lukosius, 2004 #5006"/>
              </a:rPr>
              <a:t>DiCenso</a:t>
            </a:r>
            <a:r>
              <a:rPr lang="de-DE" sz="1800" u="none" strike="noStrike" dirty="0">
                <a:solidFill>
                  <a:srgbClr val="000000"/>
                </a:solidFill>
                <a:effectLst/>
                <a:latin typeface="Lucida Sans Unicode" panose="020B0602030504020204" pitchFamily="34" charset="0"/>
                <a:ea typeface="Times New Roman" panose="02020603050405020304" pitchFamily="18" charset="0"/>
                <a:cs typeface="Times New Roman" panose="02020603050405020304" pitchFamily="18" charset="0"/>
                <a:hlinkClick r:id="rId2" action="ppaction://hlinkfile" tooltip="Bryant-Lukosius, 2004 #5006"/>
              </a:rPr>
              <a:t> 2004</a:t>
            </a:r>
            <a:r>
              <a:rPr lang="de-DE" sz="1800" dirty="0">
                <a:effectLst/>
                <a:latin typeface="Lucida Sans Unicode" panose="020B0602030504020204" pitchFamily="34" charset="0"/>
                <a:ea typeface="Times New Roman" panose="02020603050405020304" pitchFamily="18" charset="0"/>
                <a:cs typeface="Times New Roman" panose="02020603050405020304" pitchFamily="18" charset="0"/>
              </a:rPr>
              <a:t>)</a:t>
            </a:r>
            <a:endParaRPr lang="de-DE" dirty="0"/>
          </a:p>
        </p:txBody>
      </p:sp>
    </p:spTree>
    <p:extLst>
      <p:ext uri="{BB962C8B-B14F-4D97-AF65-F5344CB8AC3E}">
        <p14:creationId xmlns:p14="http://schemas.microsoft.com/office/powerpoint/2010/main" val="3387371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278FAAB-8DFA-4475-B8B6-51A3ED193119}"/>
              </a:ext>
            </a:extLst>
          </p:cNvPr>
          <p:cNvSpPr>
            <a:spLocks noGrp="1"/>
          </p:cNvSpPr>
          <p:nvPr>
            <p:ph type="title"/>
          </p:nvPr>
        </p:nvSpPr>
        <p:spPr>
          <a:xfrm>
            <a:off x="381669" y="4848997"/>
            <a:ext cx="10743531" cy="1463040"/>
          </a:xfrm>
        </p:spPr>
        <p:txBody>
          <a:bodyPr rtlCol="0">
            <a:noAutofit/>
          </a:bodyPr>
          <a:lstStyle/>
          <a:p>
            <a:pPr rtl="0"/>
            <a:r>
              <a:rPr lang="de-DE" sz="2000" b="1" i="0" dirty="0">
                <a:solidFill>
                  <a:srgbClr val="222222"/>
                </a:solidFill>
                <a:latin typeface="Open Sans"/>
              </a:rPr>
              <a:t>Qualität:</a:t>
            </a:r>
            <a:r>
              <a:rPr lang="de-DE" sz="2000" i="0" dirty="0">
                <a:solidFill>
                  <a:srgbClr val="222222"/>
                </a:solidFill>
                <a:latin typeface="Open Sans"/>
              </a:rPr>
              <a:t> </a:t>
            </a:r>
            <a:br>
              <a:rPr lang="de-DE" sz="2000" i="0" dirty="0">
                <a:solidFill>
                  <a:srgbClr val="222222"/>
                </a:solidFill>
                <a:latin typeface="Open Sans"/>
              </a:rPr>
            </a:br>
            <a:r>
              <a:rPr lang="de-DE" sz="2000" i="0" dirty="0">
                <a:solidFill>
                  <a:srgbClr val="222222"/>
                </a:solidFill>
                <a:latin typeface="Open Sans"/>
              </a:rPr>
              <a:t>Kritischer Diskurs über die Versorgungsqualität der Bürger*innen/Patient*innen/Bewohner*innen und der Beitrag von </a:t>
            </a:r>
            <a:r>
              <a:rPr lang="de-DE" sz="2000" i="0" dirty="0" err="1">
                <a:solidFill>
                  <a:srgbClr val="222222"/>
                </a:solidFill>
                <a:latin typeface="Open Sans"/>
              </a:rPr>
              <a:t>Pflegeexpert</a:t>
            </a:r>
            <a:r>
              <a:rPr lang="de-DE" sz="2000" i="0" dirty="0">
                <a:solidFill>
                  <a:srgbClr val="222222"/>
                </a:solidFill>
                <a:latin typeface="Open Sans"/>
              </a:rPr>
              <a:t>*innen</a:t>
            </a:r>
            <a:r>
              <a:rPr lang="de-DE" sz="900" b="0" i="0" dirty="0">
                <a:solidFill>
                  <a:srgbClr val="222222"/>
                </a:solidFill>
                <a:effectLst/>
                <a:latin typeface="Open Sans"/>
              </a:rPr>
              <a:t>?</a:t>
            </a:r>
            <a:endParaRPr lang="de-DE" sz="2000" i="0" dirty="0">
              <a:solidFill>
                <a:srgbClr val="222222"/>
              </a:solidFill>
              <a:latin typeface="Open Sans"/>
            </a:endParaRPr>
          </a:p>
        </p:txBody>
      </p:sp>
      <p:sp>
        <p:nvSpPr>
          <p:cNvPr id="8" name="Bildplatzhalter 7">
            <a:extLst>
              <a:ext uri="{FF2B5EF4-FFF2-40B4-BE49-F238E27FC236}">
                <a16:creationId xmlns:a16="http://schemas.microsoft.com/office/drawing/2014/main" id="{B0CB0639-EC6D-4803-90A0-A2771233B607}"/>
              </a:ext>
            </a:extLst>
          </p:cNvPr>
          <p:cNvSpPr>
            <a:spLocks noGrp="1"/>
          </p:cNvSpPr>
          <p:nvPr>
            <p:ph type="pic" sz="quarter" idx="14"/>
          </p:nvPr>
        </p:nvSpPr>
        <p:spPr/>
      </p:sp>
    </p:spTree>
    <p:extLst>
      <p:ext uri="{BB962C8B-B14F-4D97-AF65-F5344CB8AC3E}">
        <p14:creationId xmlns:p14="http://schemas.microsoft.com/office/powerpoint/2010/main" val="3854033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Ellipse 3"/>
          <p:cNvSpPr/>
          <p:nvPr/>
        </p:nvSpPr>
        <p:spPr>
          <a:xfrm>
            <a:off x="4500305" y="2895600"/>
            <a:ext cx="4010231" cy="3483653"/>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p>
        </p:txBody>
      </p:sp>
      <p:sp>
        <p:nvSpPr>
          <p:cNvPr id="36867" name="Rectangle 2"/>
          <p:cNvSpPr>
            <a:spLocks noGrp="1" noChangeArrowheads="1"/>
          </p:cNvSpPr>
          <p:nvPr>
            <p:ph type="title"/>
          </p:nvPr>
        </p:nvSpPr>
        <p:spPr>
          <a:xfrm>
            <a:off x="317724" y="452075"/>
            <a:ext cx="3886200" cy="486076"/>
          </a:xfrm>
        </p:spPr>
        <p:txBody>
          <a:bodyPr>
            <a:normAutofit/>
          </a:bodyPr>
          <a:lstStyle/>
          <a:p>
            <a:r>
              <a:rPr lang="de-DE" altLang="de-DE" sz="2800" dirty="0"/>
              <a:t>Qualitätsdimensionen</a:t>
            </a:r>
          </a:p>
        </p:txBody>
      </p:sp>
      <p:sp>
        <p:nvSpPr>
          <p:cNvPr id="545797" name="Rectangle 5"/>
          <p:cNvSpPr>
            <a:spLocks noChangeArrowheads="1"/>
          </p:cNvSpPr>
          <p:nvPr/>
        </p:nvSpPr>
        <p:spPr bwMode="auto">
          <a:xfrm>
            <a:off x="4858389" y="2571238"/>
            <a:ext cx="3294062" cy="81280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r>
              <a:rPr lang="de-DE" altLang="de-DE" sz="2400" dirty="0">
                <a:solidFill>
                  <a:schemeClr val="bg1"/>
                </a:solidFill>
                <a:latin typeface="Abadi" panose="020B0604020104020204" pitchFamily="34" charset="0"/>
              </a:rPr>
              <a:t>Personal</a:t>
            </a:r>
            <a:br>
              <a:rPr lang="de-DE" altLang="de-DE" sz="2400" dirty="0">
                <a:solidFill>
                  <a:schemeClr val="bg1"/>
                </a:solidFill>
                <a:latin typeface="Abadi" panose="020B0604020104020204" pitchFamily="34" charset="0"/>
              </a:rPr>
            </a:br>
            <a:r>
              <a:rPr lang="de-DE" altLang="de-DE" sz="2400" dirty="0">
                <a:solidFill>
                  <a:schemeClr val="bg1"/>
                </a:solidFill>
                <a:latin typeface="Abadi" panose="020B0604020104020204" pitchFamily="34" charset="0"/>
              </a:rPr>
              <a:t> Erfahrungsebene</a:t>
            </a:r>
          </a:p>
        </p:txBody>
      </p:sp>
      <p:sp>
        <p:nvSpPr>
          <p:cNvPr id="545798" name="Rectangle 6"/>
          <p:cNvSpPr>
            <a:spLocks noChangeArrowheads="1"/>
          </p:cNvSpPr>
          <p:nvPr/>
        </p:nvSpPr>
        <p:spPr bwMode="auto">
          <a:xfrm>
            <a:off x="2479675" y="3848520"/>
            <a:ext cx="3115704" cy="1047749"/>
          </a:xfrm>
          <a:prstGeom prst="rect">
            <a:avLst/>
          </a:prstGeom>
          <a:solidFill>
            <a:schemeClr val="accent6">
              <a:lumMod val="50000"/>
            </a:schemeClr>
          </a:solidFill>
          <a:ln>
            <a:solidFill>
              <a:schemeClr val="bg2">
                <a:lumMod val="50000"/>
              </a:schemeClr>
            </a:solidFill>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a:defRPr/>
            </a:pPr>
            <a:r>
              <a:rPr lang="de-DE" altLang="de-DE" sz="2400" dirty="0">
                <a:latin typeface="Abadi" panose="020B0604020104020204" pitchFamily="34" charset="0"/>
              </a:rPr>
              <a:t>Pflegepersonal </a:t>
            </a:r>
            <a:br>
              <a:rPr lang="de-DE" altLang="de-DE" sz="2400" dirty="0">
                <a:latin typeface="Abadi" panose="020B0604020104020204" pitchFamily="34" charset="0"/>
              </a:rPr>
            </a:br>
            <a:r>
              <a:rPr lang="de-DE" altLang="de-DE" sz="2400" dirty="0">
                <a:latin typeface="Abadi" panose="020B0604020104020204" pitchFamily="34" charset="0"/>
              </a:rPr>
              <a:t> strukturelle </a:t>
            </a:r>
            <a:br>
              <a:rPr lang="de-DE" altLang="de-DE" sz="2400" dirty="0">
                <a:latin typeface="Abadi" panose="020B0604020104020204" pitchFamily="34" charset="0"/>
              </a:rPr>
            </a:br>
            <a:r>
              <a:rPr lang="de-DE" altLang="de-DE" sz="2400" dirty="0">
                <a:latin typeface="Abadi" panose="020B0604020104020204" pitchFamily="34" charset="0"/>
              </a:rPr>
              <a:t>Ebene</a:t>
            </a:r>
          </a:p>
        </p:txBody>
      </p:sp>
      <p:sp>
        <p:nvSpPr>
          <p:cNvPr id="545799" name="Rectangle 7"/>
          <p:cNvSpPr>
            <a:spLocks noChangeArrowheads="1"/>
          </p:cNvSpPr>
          <p:nvPr/>
        </p:nvSpPr>
        <p:spPr bwMode="auto">
          <a:xfrm>
            <a:off x="7613908" y="3981075"/>
            <a:ext cx="3294062" cy="8128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a:defRPr/>
            </a:pPr>
            <a:r>
              <a:rPr lang="de-DE" altLang="de-DE" sz="2400" dirty="0">
                <a:latin typeface="Abadi" panose="020B0604020104020204" pitchFamily="34" charset="0"/>
              </a:rPr>
              <a:t>Bevölkerung</a:t>
            </a:r>
          </a:p>
        </p:txBody>
      </p:sp>
      <p:sp>
        <p:nvSpPr>
          <p:cNvPr id="3" name="Legende mit Pfeil nach rechts 2"/>
          <p:cNvSpPr/>
          <p:nvPr/>
        </p:nvSpPr>
        <p:spPr>
          <a:xfrm rot="16200000">
            <a:off x="8310884" y="4134581"/>
            <a:ext cx="2055686" cy="3294062"/>
          </a:xfrm>
          <a:prstGeom prst="rightArrowCallout">
            <a:avLst/>
          </a:prstGeom>
        </p:spPr>
        <p:style>
          <a:lnRef idx="1">
            <a:schemeClr val="accent1"/>
          </a:lnRef>
          <a:fillRef idx="2">
            <a:schemeClr val="accent1"/>
          </a:fillRef>
          <a:effectRef idx="1">
            <a:schemeClr val="accent1"/>
          </a:effectRef>
          <a:fontRef idx="minor">
            <a:schemeClr val="dk1"/>
          </a:fontRef>
        </p:style>
        <p:txBody>
          <a:bodyPr vert="vert" anchor="ctr"/>
          <a:lstStyle/>
          <a:p>
            <a:pPr algn="ctr">
              <a:defRPr/>
            </a:pPr>
            <a:r>
              <a:rPr lang="de-AT" dirty="0">
                <a:latin typeface="Abadi" panose="020B0604020104020204" pitchFamily="34" charset="0"/>
              </a:rPr>
              <a:t>Pflegequalität „körperlich/klinisch“</a:t>
            </a:r>
          </a:p>
          <a:p>
            <a:pPr algn="ctr">
              <a:defRPr/>
            </a:pPr>
            <a:r>
              <a:rPr lang="de-AT" dirty="0">
                <a:latin typeface="Abadi" panose="020B0604020104020204" pitchFamily="34" charset="0"/>
              </a:rPr>
              <a:t>Lebensqualität</a:t>
            </a:r>
          </a:p>
          <a:p>
            <a:pPr algn="ctr">
              <a:defRPr/>
            </a:pPr>
            <a:r>
              <a:rPr lang="de-AT" dirty="0">
                <a:latin typeface="Abadi" panose="020B0604020104020204" pitchFamily="34" charset="0"/>
              </a:rPr>
              <a:t>Bedarfsdeckung, Zugang…</a:t>
            </a:r>
          </a:p>
        </p:txBody>
      </p:sp>
      <p:sp>
        <p:nvSpPr>
          <p:cNvPr id="16" name="Legende mit Pfeil nach rechts 15"/>
          <p:cNvSpPr/>
          <p:nvPr/>
        </p:nvSpPr>
        <p:spPr>
          <a:xfrm rot="16200000">
            <a:off x="3008570" y="4264981"/>
            <a:ext cx="2055813" cy="3113602"/>
          </a:xfrm>
          <a:prstGeom prst="rightArrowCallout">
            <a:avLst/>
          </a:prstGeom>
        </p:spPr>
        <p:style>
          <a:lnRef idx="1">
            <a:schemeClr val="accent1"/>
          </a:lnRef>
          <a:fillRef idx="2">
            <a:schemeClr val="accent1"/>
          </a:fillRef>
          <a:effectRef idx="1">
            <a:schemeClr val="accent1"/>
          </a:effectRef>
          <a:fontRef idx="minor">
            <a:schemeClr val="dk1"/>
          </a:fontRef>
        </p:style>
        <p:txBody>
          <a:bodyPr vert="vert" anchor="ctr"/>
          <a:lstStyle/>
          <a:p>
            <a:pPr algn="ctr">
              <a:defRPr/>
            </a:pPr>
            <a:r>
              <a:rPr lang="de-AT" dirty="0">
                <a:latin typeface="Abadi" panose="020B0604020104020204" pitchFamily="34" charset="0"/>
              </a:rPr>
              <a:t>Personalbestand, Personaldemographie,</a:t>
            </a:r>
            <a:br>
              <a:rPr lang="de-AT" dirty="0">
                <a:latin typeface="Abadi" panose="020B0604020104020204" pitchFamily="34" charset="0"/>
              </a:rPr>
            </a:br>
            <a:r>
              <a:rPr lang="de-AT" dirty="0">
                <a:latin typeface="Abadi" panose="020B0604020104020204" pitchFamily="34" charset="0"/>
              </a:rPr>
              <a:t>Ausbildung</a:t>
            </a:r>
            <a:br>
              <a:rPr lang="de-AT" dirty="0">
                <a:latin typeface="Abadi" panose="020B0604020104020204" pitchFamily="34" charset="0"/>
              </a:rPr>
            </a:br>
            <a:r>
              <a:rPr lang="de-AT" dirty="0">
                <a:latin typeface="Abadi" panose="020B0604020104020204" pitchFamily="34" charset="0"/>
              </a:rPr>
              <a:t>Verhältnis zu anderen Berufen</a:t>
            </a:r>
          </a:p>
        </p:txBody>
      </p:sp>
      <p:sp>
        <p:nvSpPr>
          <p:cNvPr id="5" name="Legende mit Pfeil nach unten 4"/>
          <p:cNvSpPr/>
          <p:nvPr/>
        </p:nvSpPr>
        <p:spPr>
          <a:xfrm>
            <a:off x="4844451" y="552991"/>
            <a:ext cx="3321939" cy="2055686"/>
          </a:xfrm>
          <a:prstGeom prst="downArrowCallout">
            <a:avLst/>
          </a:prstGeom>
        </p:spPr>
        <p:style>
          <a:lnRef idx="1">
            <a:schemeClr val="accent1"/>
          </a:lnRef>
          <a:fillRef idx="2">
            <a:schemeClr val="accent1"/>
          </a:fillRef>
          <a:effectRef idx="1">
            <a:schemeClr val="accent1"/>
          </a:effectRef>
          <a:fontRef idx="minor">
            <a:schemeClr val="dk1"/>
          </a:fontRef>
        </p:style>
        <p:txBody>
          <a:bodyPr lIns="36000" tIns="36000" rIns="72000" bIns="0" anchor="ctr"/>
          <a:lstStyle/>
          <a:p>
            <a:pPr algn="ctr">
              <a:defRPr/>
            </a:pPr>
            <a:r>
              <a:rPr lang="de-AT" dirty="0">
                <a:latin typeface="Abadi" panose="020B0604020104020204" pitchFamily="34" charset="0"/>
              </a:rPr>
              <a:t>Unzufriedenheit/</a:t>
            </a:r>
            <a:br>
              <a:rPr lang="de-AT" dirty="0">
                <a:latin typeface="Abadi" panose="020B0604020104020204" pitchFamily="34" charset="0"/>
              </a:rPr>
            </a:br>
            <a:r>
              <a:rPr lang="de-AT" dirty="0">
                <a:latin typeface="Abadi" panose="020B0604020104020204" pitchFamily="34" charset="0"/>
              </a:rPr>
              <a:t>Demoralisierung/ Überlastung/innere Kündigung / </a:t>
            </a:r>
            <a:br>
              <a:rPr lang="de-AT" dirty="0">
                <a:latin typeface="Abadi" panose="020B0604020104020204" pitchFamily="34" charset="0"/>
              </a:rPr>
            </a:br>
            <a:r>
              <a:rPr lang="de-AT" dirty="0">
                <a:latin typeface="Abadi" panose="020B0604020104020204" pitchFamily="34" charset="0"/>
              </a:rPr>
              <a:t>Burn Out des  Personal </a:t>
            </a:r>
            <a:br>
              <a:rPr lang="de-AT" dirty="0">
                <a:latin typeface="Abadi" panose="020B0604020104020204" pitchFamily="34" charset="0"/>
              </a:rPr>
            </a:br>
            <a:endParaRPr lang="de-AT" dirty="0">
              <a:latin typeface="Abadi" panose="020B0604020104020204" pitchFamily="34" charset="0"/>
            </a:endParaRPr>
          </a:p>
        </p:txBody>
      </p:sp>
    </p:spTree>
    <p:extLst>
      <p:ext uri="{BB962C8B-B14F-4D97-AF65-F5344CB8AC3E}">
        <p14:creationId xmlns:p14="http://schemas.microsoft.com/office/powerpoint/2010/main" val="6711669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57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57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57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45797" grpId="0" animBg="1"/>
      <p:bldP spid="545798" grpId="0" animBg="1"/>
      <p:bldP spid="545799" grpId="0" animBg="1"/>
      <p:bldP spid="16"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C3F590-4D47-44BA-815E-D6175256F3EF}"/>
              </a:ext>
            </a:extLst>
          </p:cNvPr>
          <p:cNvSpPr>
            <a:spLocks noGrp="1"/>
          </p:cNvSpPr>
          <p:nvPr>
            <p:ph type="title"/>
          </p:nvPr>
        </p:nvSpPr>
        <p:spPr/>
        <p:txBody>
          <a:bodyPr/>
          <a:lstStyle/>
          <a:p>
            <a:r>
              <a:rPr lang="de-DE" dirty="0"/>
              <a:t>ANP und Pflegequalität</a:t>
            </a:r>
          </a:p>
        </p:txBody>
      </p:sp>
      <p:sp>
        <p:nvSpPr>
          <p:cNvPr id="3" name="Inhaltsplatzhalter 2">
            <a:extLst>
              <a:ext uri="{FF2B5EF4-FFF2-40B4-BE49-F238E27FC236}">
                <a16:creationId xmlns:a16="http://schemas.microsoft.com/office/drawing/2014/main" id="{9099AEF1-7F80-433A-8BDF-594E2864EE00}"/>
              </a:ext>
            </a:extLst>
          </p:cNvPr>
          <p:cNvSpPr>
            <a:spLocks noGrp="1"/>
          </p:cNvSpPr>
          <p:nvPr>
            <p:ph idx="1"/>
          </p:nvPr>
        </p:nvSpPr>
        <p:spPr>
          <a:xfrm>
            <a:off x="1066800" y="2198688"/>
            <a:ext cx="9829800" cy="4160520"/>
          </a:xfrm>
        </p:spPr>
        <p:txBody>
          <a:bodyPr>
            <a:normAutofit fontScale="92500"/>
          </a:bodyPr>
          <a:lstStyle/>
          <a:p>
            <a:pPr marL="0" indent="0">
              <a:buNone/>
            </a:pPr>
            <a:r>
              <a:rPr lang="de-DE" sz="2600" dirty="0">
                <a:effectLst/>
                <a:ea typeface="Calibri" panose="020F0502020204030204" pitchFamily="34" charset="0"/>
                <a:cs typeface="Times New Roman" panose="02020603050405020304" pitchFamily="18" charset="0"/>
              </a:rPr>
              <a:t>Personenzentrierung</a:t>
            </a:r>
            <a:r>
              <a:rPr lang="de-DE" sz="2400" dirty="0">
                <a:effectLst/>
                <a:ea typeface="Calibri" panose="020F0502020204030204" pitchFamily="34" charset="0"/>
                <a:cs typeface="Times New Roman" panose="02020603050405020304" pitchFamily="18" charset="0"/>
              </a:rPr>
              <a:t>  </a:t>
            </a:r>
          </a:p>
          <a:p>
            <a:pPr marL="457200" lvl="1" indent="0">
              <a:buNone/>
            </a:pPr>
            <a:r>
              <a:rPr lang="de-AT" dirty="0">
                <a:cs typeface="Times New Roman" panose="02020603050405020304" pitchFamily="18" charset="0"/>
              </a:rPr>
              <a:t>Person im Zentrum der Entscheidungen, aktive Einbindung in Entscheidungen, Lebensqualität (mehr als nur die Basisversorgung abdecken)</a:t>
            </a:r>
            <a:endParaRPr lang="de-DE" dirty="0">
              <a:cs typeface="Times New Roman" panose="02020603050405020304" pitchFamily="18" charset="0"/>
            </a:endParaRPr>
          </a:p>
          <a:p>
            <a:pPr marL="0" indent="0">
              <a:buNone/>
            </a:pPr>
            <a:r>
              <a:rPr lang="de-DE" sz="2600" dirty="0">
                <a:cs typeface="Times New Roman" panose="02020603050405020304" pitchFamily="18" charset="0"/>
              </a:rPr>
              <a:t>Kultur der Excellence </a:t>
            </a:r>
          </a:p>
          <a:p>
            <a:pPr marL="457200" lvl="1" indent="0">
              <a:buNone/>
            </a:pPr>
            <a:r>
              <a:rPr lang="de-AT" dirty="0">
                <a:effectLst/>
                <a:ea typeface="Calibri" panose="020F0502020204030204" pitchFamily="34" charset="0"/>
                <a:cs typeface="Times New Roman" panose="02020603050405020304" pitchFamily="18" charset="0"/>
              </a:rPr>
              <a:t>Respekt, Zusammenarbeit, Kommunikation, Vertrauen, Ethik/ethische Reflexion, Value </a:t>
            </a:r>
            <a:r>
              <a:rPr lang="de-AT" dirty="0" err="1">
                <a:effectLst/>
                <a:ea typeface="Calibri" panose="020F0502020204030204" pitchFamily="34" charset="0"/>
                <a:cs typeface="Times New Roman" panose="02020603050405020304" pitchFamily="18" charset="0"/>
              </a:rPr>
              <a:t>for</a:t>
            </a:r>
            <a:r>
              <a:rPr lang="de-AT" dirty="0">
                <a:effectLst/>
                <a:ea typeface="Calibri" panose="020F0502020204030204" pitchFamily="34" charset="0"/>
                <a:cs typeface="Times New Roman" panose="02020603050405020304" pitchFamily="18" charset="0"/>
              </a:rPr>
              <a:t> </a:t>
            </a:r>
            <a:r>
              <a:rPr lang="de-AT" dirty="0" err="1">
                <a:effectLst/>
                <a:ea typeface="Calibri" panose="020F0502020204030204" pitchFamily="34" charset="0"/>
                <a:cs typeface="Times New Roman" panose="02020603050405020304" pitchFamily="18" charset="0"/>
              </a:rPr>
              <a:t>money</a:t>
            </a:r>
            <a:r>
              <a:rPr lang="de-AT" dirty="0">
                <a:effectLst/>
                <a:ea typeface="Calibri" panose="020F0502020204030204" pitchFamily="34" charset="0"/>
                <a:cs typeface="Times New Roman" panose="02020603050405020304" pitchFamily="18" charset="0"/>
              </a:rPr>
              <a:t>, Evidenzbasierung etc. – Professional Pride im Sinn von Verantwortung für die eigene Arbeit, professionelles Handeln</a:t>
            </a:r>
          </a:p>
          <a:p>
            <a:pPr marL="0" indent="0">
              <a:buNone/>
            </a:pPr>
            <a:r>
              <a:rPr lang="de-DE" sz="2600" dirty="0">
                <a:cs typeface="Times New Roman" panose="02020603050405020304" pitchFamily="18" charset="0"/>
              </a:rPr>
              <a:t>Menge, Art und Zusammensetzung der Pflegepersonen</a:t>
            </a:r>
          </a:p>
          <a:p>
            <a:pPr marL="0" indent="0">
              <a:buNone/>
            </a:pPr>
            <a:r>
              <a:rPr lang="de-DE" sz="2600" dirty="0">
                <a:cs typeface="Times New Roman" panose="02020603050405020304" pitchFamily="18" charset="0"/>
              </a:rPr>
              <a:t>Leadership</a:t>
            </a:r>
          </a:p>
          <a:p>
            <a:pPr marL="0" indent="0">
              <a:buNone/>
            </a:pPr>
            <a:endParaRPr lang="de-DE" sz="2400" dirty="0">
              <a:cs typeface="Times New Roman" panose="02020603050405020304" pitchFamily="18" charset="0"/>
            </a:endParaRPr>
          </a:p>
          <a:p>
            <a:pPr marL="0" indent="0">
              <a:buNone/>
            </a:pPr>
            <a:endParaRPr lang="de-DE" sz="2400" dirty="0">
              <a:effectLst/>
              <a:ea typeface="Calibri" panose="020F0502020204030204" pitchFamily="34" charset="0"/>
              <a:cs typeface="Times New Roman" panose="02020603050405020304" pitchFamily="18" charset="0"/>
            </a:endParaRPr>
          </a:p>
          <a:p>
            <a:pPr marL="0" indent="0">
              <a:buNone/>
            </a:pPr>
            <a:endParaRPr lang="de-DE" sz="2400" dirty="0"/>
          </a:p>
        </p:txBody>
      </p:sp>
      <p:sp>
        <p:nvSpPr>
          <p:cNvPr id="7" name="Textplatzhalter 6">
            <a:extLst>
              <a:ext uri="{FF2B5EF4-FFF2-40B4-BE49-F238E27FC236}">
                <a16:creationId xmlns:a16="http://schemas.microsoft.com/office/drawing/2014/main" id="{A9EB27CB-3E5D-4172-9E21-70BCD3E87C35}"/>
              </a:ext>
            </a:extLst>
          </p:cNvPr>
          <p:cNvSpPr>
            <a:spLocks noGrp="1"/>
          </p:cNvSpPr>
          <p:nvPr>
            <p:ph type="body" idx="4294967295"/>
          </p:nvPr>
        </p:nvSpPr>
        <p:spPr>
          <a:xfrm>
            <a:off x="274320" y="1628141"/>
            <a:ext cx="11353800" cy="950912"/>
          </a:xfrm>
        </p:spPr>
        <p:txBody>
          <a:bodyPr>
            <a:normAutofit/>
          </a:bodyPr>
          <a:lstStyle/>
          <a:p>
            <a:pPr marL="0" indent="0">
              <a:buNone/>
            </a:pPr>
            <a:r>
              <a:rPr lang="de-DE" sz="3200" dirty="0"/>
              <a:t>Aus Sicht der Pflege	</a:t>
            </a:r>
          </a:p>
        </p:txBody>
      </p:sp>
      <p:sp>
        <p:nvSpPr>
          <p:cNvPr id="8" name="Datumsplatzhalter 3">
            <a:extLst>
              <a:ext uri="{FF2B5EF4-FFF2-40B4-BE49-F238E27FC236}">
                <a16:creationId xmlns:a16="http://schemas.microsoft.com/office/drawing/2014/main" id="{2CD69661-B4E3-49FE-B446-E0C5E2D9D522}"/>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9" name="Fußzeilenplatzhalter 4">
            <a:extLst>
              <a:ext uri="{FF2B5EF4-FFF2-40B4-BE49-F238E27FC236}">
                <a16:creationId xmlns:a16="http://schemas.microsoft.com/office/drawing/2014/main" id="{8A2432D4-DC8E-4D11-9ABB-9E0A5620B82C}"/>
              </a:ext>
            </a:extLst>
          </p:cNvPr>
          <p:cNvSpPr>
            <a:spLocks noGrp="1"/>
          </p:cNvSpPr>
          <p:nvPr>
            <p:ph type="ftr" sz="quarter" idx="11"/>
          </p:nvPr>
        </p:nvSpPr>
        <p:spPr>
          <a:xfrm>
            <a:off x="4038600" y="6356350"/>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458022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C3F590-4D47-44BA-815E-D6175256F3EF}"/>
              </a:ext>
            </a:extLst>
          </p:cNvPr>
          <p:cNvSpPr>
            <a:spLocks noGrp="1"/>
          </p:cNvSpPr>
          <p:nvPr>
            <p:ph type="title"/>
          </p:nvPr>
        </p:nvSpPr>
        <p:spPr/>
        <p:txBody>
          <a:bodyPr/>
          <a:lstStyle/>
          <a:p>
            <a:r>
              <a:rPr lang="de-DE" dirty="0"/>
              <a:t>ANP und Pflegequalität</a:t>
            </a:r>
          </a:p>
        </p:txBody>
      </p:sp>
      <p:sp>
        <p:nvSpPr>
          <p:cNvPr id="3" name="Inhaltsplatzhalter 2">
            <a:extLst>
              <a:ext uri="{FF2B5EF4-FFF2-40B4-BE49-F238E27FC236}">
                <a16:creationId xmlns:a16="http://schemas.microsoft.com/office/drawing/2014/main" id="{9099AEF1-7F80-433A-8BDF-594E2864EE00}"/>
              </a:ext>
            </a:extLst>
          </p:cNvPr>
          <p:cNvSpPr>
            <a:spLocks noGrp="1"/>
          </p:cNvSpPr>
          <p:nvPr>
            <p:ph idx="1"/>
          </p:nvPr>
        </p:nvSpPr>
        <p:spPr>
          <a:xfrm>
            <a:off x="1066800" y="2545080"/>
            <a:ext cx="10264048" cy="4132580"/>
          </a:xfrm>
        </p:spPr>
        <p:txBody>
          <a:bodyPr>
            <a:normAutofit/>
          </a:bodyPr>
          <a:lstStyle/>
          <a:p>
            <a:pPr marL="0" indent="0">
              <a:spcAft>
                <a:spcPts val="800"/>
              </a:spcAft>
              <a:buNone/>
            </a:pPr>
            <a:r>
              <a:rPr lang="de-DE" sz="2400" dirty="0">
                <a:cs typeface="Times New Roman" panose="02020603050405020304" pitchFamily="18" charset="0"/>
              </a:rPr>
              <a:t>Persönliche Charakteristika, Auftreten, Art und Haltung von Pflegepersonen</a:t>
            </a:r>
          </a:p>
          <a:p>
            <a:pPr marL="0" indent="0">
              <a:spcAft>
                <a:spcPts val="800"/>
              </a:spcAft>
              <a:buNone/>
            </a:pPr>
            <a:r>
              <a:rPr lang="de-DE" sz="2400" dirty="0">
                <a:cs typeface="Times New Roman" panose="02020603050405020304" pitchFamily="18" charset="0"/>
              </a:rPr>
              <a:t>Information, Kommunikation und Anleitung</a:t>
            </a:r>
          </a:p>
          <a:p>
            <a:pPr marL="0" indent="0">
              <a:spcAft>
                <a:spcPts val="800"/>
              </a:spcAft>
              <a:buNone/>
            </a:pPr>
            <a:r>
              <a:rPr lang="de-DE" sz="2400" dirty="0">
                <a:cs typeface="Times New Roman" panose="02020603050405020304" pitchFamily="18" charset="0"/>
              </a:rPr>
              <a:t>Kontinuität in der Betreuung</a:t>
            </a:r>
          </a:p>
          <a:p>
            <a:pPr marL="0" indent="0">
              <a:buNone/>
            </a:pPr>
            <a:r>
              <a:rPr lang="de-DE" sz="2400" dirty="0">
                <a:ea typeface="Calibri" panose="020F0502020204030204" pitchFamily="34" charset="0"/>
                <a:cs typeface="Times New Roman" panose="02020603050405020304" pitchFamily="18" charset="0"/>
              </a:rPr>
              <a:t>Kompetenz der Pflegenden und Anwendung der Kompetenz/Ausführen der Pflege</a:t>
            </a:r>
          </a:p>
          <a:p>
            <a:pPr marL="0" indent="0">
              <a:buNone/>
            </a:pPr>
            <a:r>
              <a:rPr lang="de-DE" sz="2400" dirty="0">
                <a:ea typeface="Calibri" panose="020F0502020204030204" pitchFamily="34" charset="0"/>
                <a:cs typeface="Times New Roman" panose="02020603050405020304" pitchFamily="18" charset="0"/>
              </a:rPr>
              <a:t>Prozess rund um das Essen </a:t>
            </a:r>
          </a:p>
          <a:p>
            <a:pPr marL="0" indent="0">
              <a:buNone/>
            </a:pPr>
            <a:endParaRPr lang="de-DE" sz="2400" dirty="0"/>
          </a:p>
        </p:txBody>
      </p:sp>
      <p:sp>
        <p:nvSpPr>
          <p:cNvPr id="8" name="Textplatzhalter 7">
            <a:extLst>
              <a:ext uri="{FF2B5EF4-FFF2-40B4-BE49-F238E27FC236}">
                <a16:creationId xmlns:a16="http://schemas.microsoft.com/office/drawing/2014/main" id="{5DC25C03-49FB-4DD4-BA97-C0419E0995F2}"/>
              </a:ext>
            </a:extLst>
          </p:cNvPr>
          <p:cNvSpPr>
            <a:spLocks noGrp="1"/>
          </p:cNvSpPr>
          <p:nvPr>
            <p:ph type="body" sz="quarter" idx="4294967295"/>
          </p:nvPr>
        </p:nvSpPr>
        <p:spPr>
          <a:xfrm>
            <a:off x="838200" y="1628458"/>
            <a:ext cx="10058400" cy="950912"/>
          </a:xfrm>
        </p:spPr>
        <p:txBody>
          <a:bodyPr/>
          <a:lstStyle/>
          <a:p>
            <a:pPr marL="0" indent="0">
              <a:buNone/>
            </a:pPr>
            <a:r>
              <a:rPr lang="de-DE" dirty="0"/>
              <a:t>Aus Sicht der </a:t>
            </a:r>
            <a:r>
              <a:rPr lang="de-DE" dirty="0" err="1"/>
              <a:t>Patient:innen</a:t>
            </a:r>
            <a:endParaRPr lang="de-DE" dirty="0"/>
          </a:p>
        </p:txBody>
      </p:sp>
      <p:sp>
        <p:nvSpPr>
          <p:cNvPr id="7" name="Datumsplatzhalter 3">
            <a:extLst>
              <a:ext uri="{FF2B5EF4-FFF2-40B4-BE49-F238E27FC236}">
                <a16:creationId xmlns:a16="http://schemas.microsoft.com/office/drawing/2014/main" id="{E9D7BB3E-C903-4A17-842E-650E9F5893CC}"/>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9" name="Fußzeilenplatzhalter 4">
            <a:extLst>
              <a:ext uri="{FF2B5EF4-FFF2-40B4-BE49-F238E27FC236}">
                <a16:creationId xmlns:a16="http://schemas.microsoft.com/office/drawing/2014/main" id="{8D237798-B5C0-4129-ABBB-EDE9D1F02A81}"/>
              </a:ext>
            </a:extLst>
          </p:cNvPr>
          <p:cNvSpPr>
            <a:spLocks noGrp="1"/>
          </p:cNvSpPr>
          <p:nvPr>
            <p:ph type="ftr" sz="quarter" idx="11"/>
          </p:nvPr>
        </p:nvSpPr>
        <p:spPr>
          <a:xfrm>
            <a:off x="4038600" y="6356350"/>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3081626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278FAAB-8DFA-4475-B8B6-51A3ED193119}"/>
              </a:ext>
            </a:extLst>
          </p:cNvPr>
          <p:cNvSpPr>
            <a:spLocks noGrp="1"/>
          </p:cNvSpPr>
          <p:nvPr>
            <p:ph type="title"/>
          </p:nvPr>
        </p:nvSpPr>
        <p:spPr>
          <a:xfrm>
            <a:off x="381669" y="4848997"/>
            <a:ext cx="10743531" cy="1463040"/>
          </a:xfrm>
        </p:spPr>
        <p:txBody>
          <a:bodyPr rtlCol="0">
            <a:noAutofit/>
          </a:bodyPr>
          <a:lstStyle/>
          <a:p>
            <a:pPr rtl="0"/>
            <a:r>
              <a:rPr lang="de-DE" sz="2000" b="1" i="0" dirty="0">
                <a:solidFill>
                  <a:srgbClr val="222222"/>
                </a:solidFill>
                <a:latin typeface="Open Sans"/>
              </a:rPr>
              <a:t>Personalmanagement: </a:t>
            </a:r>
            <a:br>
              <a:rPr lang="de-DE" sz="2000" b="1" i="0" dirty="0">
                <a:solidFill>
                  <a:srgbClr val="222222"/>
                </a:solidFill>
                <a:latin typeface="Open Sans"/>
              </a:rPr>
            </a:br>
            <a:r>
              <a:rPr lang="de-DE" sz="2000" i="0" dirty="0">
                <a:solidFill>
                  <a:srgbClr val="222222"/>
                </a:solidFill>
                <a:latin typeface="Open Sans"/>
              </a:rPr>
              <a:t>Chance ANP und Expert*</a:t>
            </a:r>
            <a:r>
              <a:rPr lang="de-DE" sz="2000" i="0" dirty="0" err="1">
                <a:solidFill>
                  <a:srgbClr val="222222"/>
                </a:solidFill>
                <a:latin typeface="Open Sans"/>
              </a:rPr>
              <a:t>innenrolle</a:t>
            </a:r>
            <a:r>
              <a:rPr lang="de-DE" sz="2000" i="0" dirty="0">
                <a:solidFill>
                  <a:srgbClr val="222222"/>
                </a:solidFill>
                <a:latin typeface="Open Sans"/>
              </a:rPr>
              <a:t> als Personalbindung und Systemverbesserung!?</a:t>
            </a:r>
            <a:r>
              <a:rPr lang="de-DE" sz="900" i="0" dirty="0">
                <a:solidFill>
                  <a:srgbClr val="222222"/>
                </a:solidFill>
                <a:effectLst/>
                <a:latin typeface="Open Sans"/>
              </a:rPr>
              <a:t>?</a:t>
            </a:r>
            <a:endParaRPr lang="de-DE" sz="2000" i="0" dirty="0">
              <a:solidFill>
                <a:srgbClr val="222222"/>
              </a:solidFill>
              <a:latin typeface="Open Sans"/>
            </a:endParaRPr>
          </a:p>
        </p:txBody>
      </p:sp>
      <p:sp>
        <p:nvSpPr>
          <p:cNvPr id="8" name="Bildplatzhalter 7">
            <a:extLst>
              <a:ext uri="{FF2B5EF4-FFF2-40B4-BE49-F238E27FC236}">
                <a16:creationId xmlns:a16="http://schemas.microsoft.com/office/drawing/2014/main" id="{B0CB0639-EC6D-4803-90A0-A2771233B607}"/>
              </a:ext>
            </a:extLst>
          </p:cNvPr>
          <p:cNvSpPr>
            <a:spLocks noGrp="1"/>
          </p:cNvSpPr>
          <p:nvPr>
            <p:ph type="pic" sz="quarter" idx="14"/>
          </p:nvPr>
        </p:nvSpPr>
        <p:spPr/>
      </p:sp>
    </p:spTree>
    <p:extLst>
      <p:ext uri="{BB962C8B-B14F-4D97-AF65-F5344CB8AC3E}">
        <p14:creationId xmlns:p14="http://schemas.microsoft.com/office/powerpoint/2010/main" val="2607485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3F05DC-5026-47EA-9F10-80F446511264}"/>
              </a:ext>
            </a:extLst>
          </p:cNvPr>
          <p:cNvSpPr>
            <a:spLocks noGrp="1"/>
          </p:cNvSpPr>
          <p:nvPr>
            <p:ph type="title"/>
          </p:nvPr>
        </p:nvSpPr>
        <p:spPr/>
        <p:txBody>
          <a:bodyPr/>
          <a:lstStyle/>
          <a:p>
            <a:r>
              <a:rPr lang="de-DE" dirty="0"/>
              <a:t>Personalbindung – erfüllt mehrere Ziele</a:t>
            </a:r>
          </a:p>
        </p:txBody>
      </p:sp>
      <p:sp>
        <p:nvSpPr>
          <p:cNvPr id="3" name="Inhaltsplatzhalter 2">
            <a:extLst>
              <a:ext uri="{FF2B5EF4-FFF2-40B4-BE49-F238E27FC236}">
                <a16:creationId xmlns:a16="http://schemas.microsoft.com/office/drawing/2014/main" id="{331D17EF-DBBE-48C3-B871-BC1CC830F7AD}"/>
              </a:ext>
            </a:extLst>
          </p:cNvPr>
          <p:cNvSpPr>
            <a:spLocks noGrp="1"/>
          </p:cNvSpPr>
          <p:nvPr>
            <p:ph sz="half" idx="2"/>
          </p:nvPr>
        </p:nvSpPr>
        <p:spPr/>
        <p:txBody>
          <a:bodyPr>
            <a:normAutofit/>
          </a:bodyPr>
          <a:lstStyle/>
          <a:p>
            <a:pPr marL="0" indent="0">
              <a:buNone/>
            </a:pPr>
            <a:r>
              <a:rPr lang="de-DE" dirty="0"/>
              <a:t>, </a:t>
            </a:r>
          </a:p>
        </p:txBody>
      </p:sp>
      <p:sp>
        <p:nvSpPr>
          <p:cNvPr id="7" name="Textplatzhalter 6">
            <a:extLst>
              <a:ext uri="{FF2B5EF4-FFF2-40B4-BE49-F238E27FC236}">
                <a16:creationId xmlns:a16="http://schemas.microsoft.com/office/drawing/2014/main" id="{278A29D8-FC0B-42EF-ABB2-4DAD0CFE67CD}"/>
              </a:ext>
            </a:extLst>
          </p:cNvPr>
          <p:cNvSpPr>
            <a:spLocks noGrp="1"/>
          </p:cNvSpPr>
          <p:nvPr>
            <p:ph type="body" sz="quarter" idx="3"/>
          </p:nvPr>
        </p:nvSpPr>
        <p:spPr>
          <a:xfrm>
            <a:off x="1066800" y="2011680"/>
            <a:ext cx="10393680" cy="950976"/>
          </a:xfrm>
        </p:spPr>
        <p:txBody>
          <a:bodyPr>
            <a:normAutofit/>
          </a:bodyPr>
          <a:lstStyle/>
          <a:p>
            <a:r>
              <a:rPr lang="de-DE" dirty="0"/>
              <a:t>Die Gestaltung arbeitnehmerfreundlicher Arbeitsbedingungen gilt als einer der Hauptfaktoren, um </a:t>
            </a:r>
          </a:p>
        </p:txBody>
      </p:sp>
      <p:sp>
        <p:nvSpPr>
          <p:cNvPr id="8" name="Inhaltsplatzhalter 7">
            <a:extLst>
              <a:ext uri="{FF2B5EF4-FFF2-40B4-BE49-F238E27FC236}">
                <a16:creationId xmlns:a16="http://schemas.microsoft.com/office/drawing/2014/main" id="{FC498B4C-267A-47D1-AC09-82C8AAD3C5F2}"/>
              </a:ext>
            </a:extLst>
          </p:cNvPr>
          <p:cNvSpPr>
            <a:spLocks noGrp="1"/>
          </p:cNvSpPr>
          <p:nvPr>
            <p:ph sz="quarter" idx="4"/>
          </p:nvPr>
        </p:nvSpPr>
        <p:spPr>
          <a:xfrm>
            <a:off x="929640" y="3210179"/>
            <a:ext cx="3108960" cy="3063240"/>
          </a:xfrm>
        </p:spPr>
        <p:txBody>
          <a:bodyPr>
            <a:normAutofit/>
          </a:bodyPr>
          <a:lstStyle/>
          <a:p>
            <a:r>
              <a:rPr lang="de-DE" sz="2400" dirty="0"/>
              <a:t>Pflege- und Betreuungspersonal in der Organisation / im Beruf zu halten</a:t>
            </a:r>
          </a:p>
        </p:txBody>
      </p:sp>
      <p:sp>
        <p:nvSpPr>
          <p:cNvPr id="10" name="Inhaltsplatzhalter 9">
            <a:extLst>
              <a:ext uri="{FF2B5EF4-FFF2-40B4-BE49-F238E27FC236}">
                <a16:creationId xmlns:a16="http://schemas.microsoft.com/office/drawing/2014/main" id="{077D5806-9803-40B3-A1D3-F2107B8EB236}"/>
              </a:ext>
            </a:extLst>
          </p:cNvPr>
          <p:cNvSpPr>
            <a:spLocks noGrp="1"/>
          </p:cNvSpPr>
          <p:nvPr>
            <p:ph sz="quarter" idx="14"/>
          </p:nvPr>
        </p:nvSpPr>
        <p:spPr>
          <a:xfrm>
            <a:off x="8243252" y="3210179"/>
            <a:ext cx="3108960" cy="3063240"/>
          </a:xfrm>
        </p:spPr>
        <p:txBody>
          <a:bodyPr>
            <a:normAutofit/>
          </a:bodyPr>
          <a:lstStyle/>
          <a:p>
            <a:r>
              <a:rPr lang="de-DE" sz="2400" dirty="0"/>
              <a:t>eine qualitativ hochwertige Versorgung zu gewährleisten. </a:t>
            </a:r>
          </a:p>
          <a:p>
            <a:endParaRPr lang="de-DE" sz="2400" dirty="0"/>
          </a:p>
        </p:txBody>
      </p:sp>
      <p:sp>
        <p:nvSpPr>
          <p:cNvPr id="11" name="Inhaltsplatzhalter 7">
            <a:extLst>
              <a:ext uri="{FF2B5EF4-FFF2-40B4-BE49-F238E27FC236}">
                <a16:creationId xmlns:a16="http://schemas.microsoft.com/office/drawing/2014/main" id="{176F86C5-EFE0-4184-AB3A-0CFA29DAA4F6}"/>
              </a:ext>
            </a:extLst>
          </p:cNvPr>
          <p:cNvSpPr txBox="1">
            <a:spLocks/>
          </p:cNvSpPr>
          <p:nvPr/>
        </p:nvSpPr>
        <p:spPr>
          <a:xfrm>
            <a:off x="4464526" y="3210179"/>
            <a:ext cx="3108960" cy="306324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400" dirty="0"/>
              <a:t>Pflege- und Betreuungspersonal-Nachwuchs anzuziehen und in den Beruf zu holen</a:t>
            </a:r>
          </a:p>
        </p:txBody>
      </p:sp>
      <p:sp>
        <p:nvSpPr>
          <p:cNvPr id="14" name="Textfeld 13">
            <a:extLst>
              <a:ext uri="{FF2B5EF4-FFF2-40B4-BE49-F238E27FC236}">
                <a16:creationId xmlns:a16="http://schemas.microsoft.com/office/drawing/2014/main" id="{43FE8F13-E331-4DF2-92C7-65DA4EAA5CC1}"/>
              </a:ext>
            </a:extLst>
          </p:cNvPr>
          <p:cNvSpPr txBox="1"/>
          <p:nvPr/>
        </p:nvSpPr>
        <p:spPr>
          <a:xfrm>
            <a:off x="9418320" y="5966277"/>
            <a:ext cx="1311578" cy="307777"/>
          </a:xfrm>
          <a:prstGeom prst="rect">
            <a:avLst/>
          </a:prstGeom>
          <a:noFill/>
        </p:spPr>
        <p:txBody>
          <a:bodyPr wrap="none" rtlCol="0">
            <a:spAutoFit/>
          </a:bodyPr>
          <a:lstStyle/>
          <a:p>
            <a:r>
              <a:rPr lang="de-DE" sz="1400" dirty="0">
                <a:latin typeface="Abadi" panose="020B0604020104020204" pitchFamily="34" charset="0"/>
              </a:rPr>
              <a:t>Rappold 2019</a:t>
            </a:r>
          </a:p>
        </p:txBody>
      </p:sp>
      <p:sp>
        <p:nvSpPr>
          <p:cNvPr id="12" name="Datumsplatzhalter 3">
            <a:extLst>
              <a:ext uri="{FF2B5EF4-FFF2-40B4-BE49-F238E27FC236}">
                <a16:creationId xmlns:a16="http://schemas.microsoft.com/office/drawing/2014/main" id="{9607A620-1009-4F12-8770-6837575E5BBD}"/>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13" name="Fußzeilenplatzhalter 4">
            <a:extLst>
              <a:ext uri="{FF2B5EF4-FFF2-40B4-BE49-F238E27FC236}">
                <a16:creationId xmlns:a16="http://schemas.microsoft.com/office/drawing/2014/main" id="{9A0D8E26-AAA9-4C1B-A3A2-AAA3DB69911D}"/>
              </a:ext>
            </a:extLst>
          </p:cNvPr>
          <p:cNvSpPr>
            <a:spLocks noGrp="1"/>
          </p:cNvSpPr>
          <p:nvPr>
            <p:ph type="ftr" sz="quarter" idx="11"/>
          </p:nvPr>
        </p:nvSpPr>
        <p:spPr>
          <a:xfrm>
            <a:off x="4038600" y="6356350"/>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1315937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platzhalter 24" descr="Ein Bild, das Text, ClipArt, Visitenkarte enthält.&#10;&#10;Automatisch generierte Beschreibung">
            <a:extLst>
              <a:ext uri="{FF2B5EF4-FFF2-40B4-BE49-F238E27FC236}">
                <a16:creationId xmlns:a16="http://schemas.microsoft.com/office/drawing/2014/main" id="{6C03EDBD-4612-47AF-9AB8-D0BFC19014E6}"/>
              </a:ext>
            </a:extLst>
          </p:cNvPr>
          <p:cNvPicPr>
            <a:picLocks noGrp="1" noChangeAspect="1"/>
          </p:cNvPicPr>
          <p:nvPr>
            <p:ph type="pic" sz="quarter" idx="13"/>
          </p:nvPr>
        </p:nvPicPr>
        <p:blipFill>
          <a:blip r:embed="rId2"/>
          <a:srcRect t="9513" b="9513"/>
          <a:stretch>
            <a:fillRect/>
          </a:stretch>
        </p:blipFill>
        <p:spPr/>
      </p:pic>
      <p:pic>
        <p:nvPicPr>
          <p:cNvPr id="27" name="Bildplatzhalter 26">
            <a:extLst>
              <a:ext uri="{FF2B5EF4-FFF2-40B4-BE49-F238E27FC236}">
                <a16:creationId xmlns:a16="http://schemas.microsoft.com/office/drawing/2014/main" id="{42723522-B1FA-4E8E-B702-28DB9F7B9426}"/>
              </a:ext>
            </a:extLst>
          </p:cNvPr>
          <p:cNvPicPr>
            <a:picLocks noGrp="1" noChangeAspect="1"/>
          </p:cNvPicPr>
          <p:nvPr>
            <p:ph type="pic" sz="quarter" idx="14"/>
          </p:nvPr>
        </p:nvPicPr>
        <p:blipFill>
          <a:blip r:embed="rId3"/>
          <a:srcRect t="9693" b="9693"/>
          <a:stretch>
            <a:fillRect/>
          </a:stretch>
        </p:blipFill>
        <p:spPr/>
      </p:pic>
      <p:pic>
        <p:nvPicPr>
          <p:cNvPr id="29" name="Bildplatzhalter 28" descr="Ein Bild, das Text, ClipArt enthält.&#10;&#10;Automatisch generierte Beschreibung">
            <a:extLst>
              <a:ext uri="{FF2B5EF4-FFF2-40B4-BE49-F238E27FC236}">
                <a16:creationId xmlns:a16="http://schemas.microsoft.com/office/drawing/2014/main" id="{F7A118E6-CF45-49FA-9720-DE1BE82A31E9}"/>
              </a:ext>
            </a:extLst>
          </p:cNvPr>
          <p:cNvPicPr>
            <a:picLocks noGrp="1" noChangeAspect="1"/>
          </p:cNvPicPr>
          <p:nvPr>
            <p:ph type="pic" sz="quarter" idx="15"/>
          </p:nvPr>
        </p:nvPicPr>
        <p:blipFill>
          <a:blip r:embed="rId4"/>
          <a:srcRect t="26469" b="26469"/>
          <a:stretch>
            <a:fillRect/>
          </a:stretch>
        </p:blipFill>
        <p:spPr/>
      </p:pic>
      <p:pic>
        <p:nvPicPr>
          <p:cNvPr id="31" name="Bildplatzhalter 30">
            <a:extLst>
              <a:ext uri="{FF2B5EF4-FFF2-40B4-BE49-F238E27FC236}">
                <a16:creationId xmlns:a16="http://schemas.microsoft.com/office/drawing/2014/main" id="{BFA85AA9-E24B-464E-9746-572D30A0C1E6}"/>
              </a:ext>
            </a:extLst>
          </p:cNvPr>
          <p:cNvPicPr>
            <a:picLocks noGrp="1" noChangeAspect="1"/>
          </p:cNvPicPr>
          <p:nvPr>
            <p:ph type="pic" sz="quarter" idx="16"/>
          </p:nvPr>
        </p:nvPicPr>
        <p:blipFill>
          <a:blip r:embed="rId5"/>
          <a:srcRect t="20075" b="20075"/>
          <a:stretch>
            <a:fillRect/>
          </a:stretch>
        </p:blipFill>
        <p:spPr/>
      </p:pic>
      <p:sp>
        <p:nvSpPr>
          <p:cNvPr id="2" name="Titel 1">
            <a:extLst>
              <a:ext uri="{FF2B5EF4-FFF2-40B4-BE49-F238E27FC236}">
                <a16:creationId xmlns:a16="http://schemas.microsoft.com/office/drawing/2014/main" id="{4A3F05DC-5026-47EA-9F10-80F446511264}"/>
              </a:ext>
            </a:extLst>
          </p:cNvPr>
          <p:cNvSpPr>
            <a:spLocks noGrp="1"/>
          </p:cNvSpPr>
          <p:nvPr>
            <p:ph type="title"/>
          </p:nvPr>
        </p:nvSpPr>
        <p:spPr/>
        <p:txBody>
          <a:bodyPr/>
          <a:lstStyle/>
          <a:p>
            <a:r>
              <a:rPr lang="de-DE" dirty="0"/>
              <a:t>Pflegelaufbahnmodelle</a:t>
            </a:r>
          </a:p>
        </p:txBody>
      </p:sp>
      <p:sp>
        <p:nvSpPr>
          <p:cNvPr id="3" name="Inhaltsplatzhalter 2">
            <a:extLst>
              <a:ext uri="{FF2B5EF4-FFF2-40B4-BE49-F238E27FC236}">
                <a16:creationId xmlns:a16="http://schemas.microsoft.com/office/drawing/2014/main" id="{331D17EF-DBBE-48C3-B871-BC1CC830F7AD}"/>
              </a:ext>
            </a:extLst>
          </p:cNvPr>
          <p:cNvSpPr>
            <a:spLocks noGrp="1"/>
          </p:cNvSpPr>
          <p:nvPr>
            <p:ph type="body" sz="quarter" idx="18"/>
          </p:nvPr>
        </p:nvSpPr>
        <p:spPr/>
        <p:txBody>
          <a:bodyPr>
            <a:normAutofit/>
          </a:bodyPr>
          <a:lstStyle/>
          <a:p>
            <a:pPr marL="0" indent="0">
              <a:buNone/>
            </a:pPr>
            <a:r>
              <a:rPr lang="de-DE" dirty="0"/>
              <a:t>, </a:t>
            </a:r>
          </a:p>
        </p:txBody>
      </p:sp>
      <p:sp>
        <p:nvSpPr>
          <p:cNvPr id="8" name="Inhaltsplatzhalter 7">
            <a:extLst>
              <a:ext uri="{FF2B5EF4-FFF2-40B4-BE49-F238E27FC236}">
                <a16:creationId xmlns:a16="http://schemas.microsoft.com/office/drawing/2014/main" id="{FC498B4C-267A-47D1-AC09-82C8AAD3C5F2}"/>
              </a:ext>
            </a:extLst>
          </p:cNvPr>
          <p:cNvSpPr>
            <a:spLocks noGrp="1"/>
          </p:cNvSpPr>
          <p:nvPr>
            <p:ph type="body" sz="quarter" idx="19"/>
          </p:nvPr>
        </p:nvSpPr>
        <p:spPr/>
        <p:txBody>
          <a:bodyPr>
            <a:normAutofit fontScale="85000" lnSpcReduction="10000"/>
          </a:bodyPr>
          <a:lstStyle/>
          <a:p>
            <a:r>
              <a:rPr lang="de-DE" sz="2400" dirty="0"/>
              <a:t>https://youtu.be/jJ-hI5ddGFY</a:t>
            </a:r>
          </a:p>
        </p:txBody>
      </p:sp>
      <p:sp>
        <p:nvSpPr>
          <p:cNvPr id="17" name="Textplatzhalter 16">
            <a:extLst>
              <a:ext uri="{FF2B5EF4-FFF2-40B4-BE49-F238E27FC236}">
                <a16:creationId xmlns:a16="http://schemas.microsoft.com/office/drawing/2014/main" id="{969F05FC-7A13-4687-8965-56982A790A93}"/>
              </a:ext>
            </a:extLst>
          </p:cNvPr>
          <p:cNvSpPr>
            <a:spLocks noGrp="1"/>
          </p:cNvSpPr>
          <p:nvPr>
            <p:ph type="body" sz="quarter" idx="21"/>
          </p:nvPr>
        </p:nvSpPr>
        <p:spPr/>
        <p:txBody>
          <a:bodyPr>
            <a:normAutofit lnSpcReduction="10000"/>
          </a:bodyPr>
          <a:lstStyle/>
          <a:p>
            <a:r>
              <a:rPr lang="de-DE" dirty="0"/>
              <a:t>Setting übergreifend</a:t>
            </a:r>
          </a:p>
        </p:txBody>
      </p:sp>
      <p:sp>
        <p:nvSpPr>
          <p:cNvPr id="18" name="Textplatzhalter 17">
            <a:extLst>
              <a:ext uri="{FF2B5EF4-FFF2-40B4-BE49-F238E27FC236}">
                <a16:creationId xmlns:a16="http://schemas.microsoft.com/office/drawing/2014/main" id="{FC6B1478-2CD9-4563-BE64-BCE4FD7E4D9D}"/>
              </a:ext>
            </a:extLst>
          </p:cNvPr>
          <p:cNvSpPr>
            <a:spLocks noGrp="1"/>
          </p:cNvSpPr>
          <p:nvPr>
            <p:ph type="body" sz="quarter" idx="22"/>
          </p:nvPr>
        </p:nvSpPr>
        <p:spPr/>
        <p:txBody>
          <a:bodyPr/>
          <a:lstStyle/>
          <a:p>
            <a:endParaRPr lang="de-DE"/>
          </a:p>
        </p:txBody>
      </p:sp>
      <p:sp>
        <p:nvSpPr>
          <p:cNvPr id="19" name="Textplatzhalter 18">
            <a:extLst>
              <a:ext uri="{FF2B5EF4-FFF2-40B4-BE49-F238E27FC236}">
                <a16:creationId xmlns:a16="http://schemas.microsoft.com/office/drawing/2014/main" id="{2E4C2A35-8ABC-412E-9436-832FEEBEB836}"/>
              </a:ext>
            </a:extLst>
          </p:cNvPr>
          <p:cNvSpPr>
            <a:spLocks noGrp="1"/>
          </p:cNvSpPr>
          <p:nvPr>
            <p:ph type="body" sz="quarter" idx="23"/>
          </p:nvPr>
        </p:nvSpPr>
        <p:spPr/>
        <p:txBody>
          <a:bodyPr/>
          <a:lstStyle/>
          <a:p>
            <a:r>
              <a:rPr lang="de-DE" dirty="0"/>
              <a:t>Deutschland</a:t>
            </a:r>
          </a:p>
        </p:txBody>
      </p:sp>
      <p:sp>
        <p:nvSpPr>
          <p:cNvPr id="20" name="Textplatzhalter 19">
            <a:extLst>
              <a:ext uri="{FF2B5EF4-FFF2-40B4-BE49-F238E27FC236}">
                <a16:creationId xmlns:a16="http://schemas.microsoft.com/office/drawing/2014/main" id="{013289A8-E538-4A63-936B-5B9E12BA4372}"/>
              </a:ext>
            </a:extLst>
          </p:cNvPr>
          <p:cNvSpPr>
            <a:spLocks noGrp="1"/>
          </p:cNvSpPr>
          <p:nvPr>
            <p:ph type="body" sz="quarter" idx="24"/>
          </p:nvPr>
        </p:nvSpPr>
        <p:spPr/>
        <p:txBody>
          <a:bodyPr/>
          <a:lstStyle/>
          <a:p>
            <a:endParaRPr lang="de-DE"/>
          </a:p>
        </p:txBody>
      </p:sp>
      <p:sp>
        <p:nvSpPr>
          <p:cNvPr id="21" name="Textplatzhalter 20">
            <a:extLst>
              <a:ext uri="{FF2B5EF4-FFF2-40B4-BE49-F238E27FC236}">
                <a16:creationId xmlns:a16="http://schemas.microsoft.com/office/drawing/2014/main" id="{58BE70D8-97DC-4C5C-A5DF-7097BEC0AB1B}"/>
              </a:ext>
            </a:extLst>
          </p:cNvPr>
          <p:cNvSpPr>
            <a:spLocks noGrp="1"/>
          </p:cNvSpPr>
          <p:nvPr>
            <p:ph type="body" sz="quarter" idx="25"/>
          </p:nvPr>
        </p:nvSpPr>
        <p:spPr/>
        <p:txBody>
          <a:bodyPr/>
          <a:lstStyle/>
          <a:p>
            <a:r>
              <a:rPr lang="de-DE" dirty="0"/>
              <a:t>Salzburg</a:t>
            </a:r>
          </a:p>
        </p:txBody>
      </p:sp>
      <p:sp>
        <p:nvSpPr>
          <p:cNvPr id="22" name="Textplatzhalter 21">
            <a:extLst>
              <a:ext uri="{FF2B5EF4-FFF2-40B4-BE49-F238E27FC236}">
                <a16:creationId xmlns:a16="http://schemas.microsoft.com/office/drawing/2014/main" id="{DA191FB5-5145-48B0-9E7D-3E8D3CB57481}"/>
              </a:ext>
            </a:extLst>
          </p:cNvPr>
          <p:cNvSpPr>
            <a:spLocks noGrp="1"/>
          </p:cNvSpPr>
          <p:nvPr>
            <p:ph type="body" sz="quarter" idx="26"/>
          </p:nvPr>
        </p:nvSpPr>
        <p:spPr/>
        <p:txBody>
          <a:bodyPr/>
          <a:lstStyle/>
          <a:p>
            <a:endParaRPr lang="de-DE"/>
          </a:p>
        </p:txBody>
      </p:sp>
      <p:sp>
        <p:nvSpPr>
          <p:cNvPr id="23" name="Textplatzhalter 22">
            <a:extLst>
              <a:ext uri="{FF2B5EF4-FFF2-40B4-BE49-F238E27FC236}">
                <a16:creationId xmlns:a16="http://schemas.microsoft.com/office/drawing/2014/main" id="{38F35A2E-4E23-4D84-83B7-DA226F80B4F1}"/>
              </a:ext>
            </a:extLst>
          </p:cNvPr>
          <p:cNvSpPr>
            <a:spLocks noGrp="1"/>
          </p:cNvSpPr>
          <p:nvPr>
            <p:ph type="body" sz="quarter" idx="27"/>
          </p:nvPr>
        </p:nvSpPr>
        <p:spPr/>
        <p:txBody>
          <a:bodyPr/>
          <a:lstStyle/>
          <a:p>
            <a:r>
              <a:rPr lang="de-DE" dirty="0"/>
              <a:t>Schweiz</a:t>
            </a:r>
          </a:p>
        </p:txBody>
      </p:sp>
      <p:pic>
        <p:nvPicPr>
          <p:cNvPr id="39" name="Bildplatzhalter 38" descr="Weißes Puzzle mit einem roten Stück">
            <a:extLst>
              <a:ext uri="{FF2B5EF4-FFF2-40B4-BE49-F238E27FC236}">
                <a16:creationId xmlns:a16="http://schemas.microsoft.com/office/drawing/2014/main" id="{D79334E2-5AEC-4A10-87B8-F820415DA46E}"/>
              </a:ext>
            </a:extLst>
          </p:cNvPr>
          <p:cNvPicPr>
            <a:picLocks noGrp="1" noChangeAspect="1"/>
          </p:cNvPicPr>
          <p:nvPr>
            <p:ph type="pic" sz="quarter" idx="17"/>
          </p:nvPr>
        </p:nvPicPr>
        <p:blipFill>
          <a:blip r:embed="rId6"/>
          <a:srcRect l="15267" r="15267"/>
          <a:stretch>
            <a:fillRect/>
          </a:stretch>
        </p:blipFill>
        <p:spPr/>
      </p:pic>
      <p:sp>
        <p:nvSpPr>
          <p:cNvPr id="41" name="Textplatzhalter 40">
            <a:extLst>
              <a:ext uri="{FF2B5EF4-FFF2-40B4-BE49-F238E27FC236}">
                <a16:creationId xmlns:a16="http://schemas.microsoft.com/office/drawing/2014/main" id="{24571572-49E1-4389-BA35-02AC59793564}"/>
              </a:ext>
            </a:extLst>
          </p:cNvPr>
          <p:cNvSpPr>
            <a:spLocks noGrp="1"/>
          </p:cNvSpPr>
          <p:nvPr>
            <p:ph type="body" sz="quarter" idx="20"/>
          </p:nvPr>
        </p:nvSpPr>
        <p:spPr/>
        <p:txBody>
          <a:bodyPr/>
          <a:lstStyle/>
          <a:p>
            <a:endParaRPr lang="de-DE"/>
          </a:p>
        </p:txBody>
      </p:sp>
      <p:sp>
        <p:nvSpPr>
          <p:cNvPr id="24" name="Datumsplatzhalter 3">
            <a:extLst>
              <a:ext uri="{FF2B5EF4-FFF2-40B4-BE49-F238E27FC236}">
                <a16:creationId xmlns:a16="http://schemas.microsoft.com/office/drawing/2014/main" id="{05F52773-0270-428C-A4CE-C26EE81829E4}"/>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26" name="Fußzeilenplatzhalter 4">
            <a:extLst>
              <a:ext uri="{FF2B5EF4-FFF2-40B4-BE49-F238E27FC236}">
                <a16:creationId xmlns:a16="http://schemas.microsoft.com/office/drawing/2014/main" id="{F295DD41-9431-4C9F-87FF-F5F2278A092C}"/>
              </a:ext>
            </a:extLst>
          </p:cNvPr>
          <p:cNvSpPr>
            <a:spLocks noGrp="1"/>
          </p:cNvSpPr>
          <p:nvPr>
            <p:ph type="ftr" sz="quarter" idx="11"/>
          </p:nvPr>
        </p:nvSpPr>
        <p:spPr>
          <a:xfrm>
            <a:off x="4038600" y="6356350"/>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3835683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a:extLst>
              <a:ext uri="{FF2B5EF4-FFF2-40B4-BE49-F238E27FC236}">
                <a16:creationId xmlns:a16="http://schemas.microsoft.com/office/drawing/2014/main" id="{7159DEBA-2537-4FE0-9505-9D408982C18F}"/>
              </a:ext>
            </a:extLst>
          </p:cNvPr>
          <p:cNvSpPr>
            <a:spLocks noGrp="1"/>
          </p:cNvSpPr>
          <p:nvPr>
            <p:ph type="dt" sz="half" idx="10"/>
          </p:nvPr>
        </p:nvSpPr>
        <p:spPr>
          <a:xfrm>
            <a:off x="838200" y="6356350"/>
            <a:ext cx="2743200" cy="365125"/>
          </a:xfrm>
        </p:spPr>
        <p:txBody>
          <a:bodyPr/>
          <a:lstStyle/>
          <a:p>
            <a:pPr rtl="0"/>
            <a:r>
              <a:rPr lang="de-DE" noProof="0"/>
              <a:t>3.9.20XX</a:t>
            </a:r>
          </a:p>
        </p:txBody>
      </p:sp>
      <p:sp>
        <p:nvSpPr>
          <p:cNvPr id="8" name="Fußzeilenplatzhalter 7">
            <a:extLst>
              <a:ext uri="{FF2B5EF4-FFF2-40B4-BE49-F238E27FC236}">
                <a16:creationId xmlns:a16="http://schemas.microsoft.com/office/drawing/2014/main" id="{168F22EE-F856-4E83-A176-1F4ACDC36579}"/>
              </a:ext>
            </a:extLst>
          </p:cNvPr>
          <p:cNvSpPr>
            <a:spLocks noGrp="1"/>
          </p:cNvSpPr>
          <p:nvPr>
            <p:ph type="ftr" sz="quarter" idx="11"/>
          </p:nvPr>
        </p:nvSpPr>
        <p:spPr>
          <a:xfrm>
            <a:off x="4038600" y="6356350"/>
            <a:ext cx="4114800" cy="365125"/>
          </a:xfrm>
        </p:spPr>
        <p:txBody>
          <a:bodyPr/>
          <a:lstStyle/>
          <a:p>
            <a:pPr rtl="0"/>
            <a:r>
              <a:rPr lang="de-DE" noProof="0"/>
              <a:t>Präsentationstitel</a:t>
            </a:r>
          </a:p>
        </p:txBody>
      </p:sp>
      <p:pic>
        <p:nvPicPr>
          <p:cNvPr id="20" name="Grafik 19">
            <a:extLst>
              <a:ext uri="{FF2B5EF4-FFF2-40B4-BE49-F238E27FC236}">
                <a16:creationId xmlns:a16="http://schemas.microsoft.com/office/drawing/2014/main" id="{BE9DF559-BEA7-4DB8-8FF0-CD8C96863E81}"/>
              </a:ext>
            </a:extLst>
          </p:cNvPr>
          <p:cNvPicPr>
            <a:picLocks noChangeAspect="1"/>
          </p:cNvPicPr>
          <p:nvPr/>
        </p:nvPicPr>
        <p:blipFill>
          <a:blip r:embed="rId2"/>
          <a:stretch>
            <a:fillRect/>
          </a:stretch>
        </p:blipFill>
        <p:spPr>
          <a:xfrm>
            <a:off x="2786062" y="128587"/>
            <a:ext cx="6619875" cy="6600825"/>
          </a:xfrm>
          <a:prstGeom prst="rect">
            <a:avLst/>
          </a:prstGeom>
        </p:spPr>
      </p:pic>
      <p:sp>
        <p:nvSpPr>
          <p:cNvPr id="22" name="Textfeld 21">
            <a:extLst>
              <a:ext uri="{FF2B5EF4-FFF2-40B4-BE49-F238E27FC236}">
                <a16:creationId xmlns:a16="http://schemas.microsoft.com/office/drawing/2014/main" id="{D177004F-2D40-46C3-A929-B0A97B5816F8}"/>
              </a:ext>
            </a:extLst>
          </p:cNvPr>
          <p:cNvSpPr txBox="1"/>
          <p:nvPr/>
        </p:nvSpPr>
        <p:spPr>
          <a:xfrm rot="5400000">
            <a:off x="-1097221" y="3275110"/>
            <a:ext cx="4635818" cy="307777"/>
          </a:xfrm>
          <a:prstGeom prst="rect">
            <a:avLst/>
          </a:prstGeom>
          <a:noFill/>
        </p:spPr>
        <p:txBody>
          <a:bodyPr wrap="square">
            <a:spAutoFit/>
          </a:bodyPr>
          <a:lstStyle/>
          <a:p>
            <a:r>
              <a:rPr lang="de-DE" sz="1400">
                <a:latin typeface="Abadi" panose="020B0604020104020204" pitchFamily="34" charset="0"/>
                <a:hlinkClick r:id="rId3"/>
              </a:rPr>
              <a:t>Entwicklungsmoeglichkeiten_pflege.pdf (usz.ch)</a:t>
            </a:r>
            <a:endParaRPr lang="de-DE" sz="1400">
              <a:latin typeface="Abadi" panose="020B0604020104020204" pitchFamily="34" charset="0"/>
            </a:endParaRPr>
          </a:p>
        </p:txBody>
      </p:sp>
    </p:spTree>
    <p:extLst>
      <p:ext uri="{BB962C8B-B14F-4D97-AF65-F5344CB8AC3E}">
        <p14:creationId xmlns:p14="http://schemas.microsoft.com/office/powerpoint/2010/main" val="3837298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A85D8F-96DF-414F-96F0-8F01B9758670}"/>
              </a:ext>
            </a:extLst>
          </p:cNvPr>
          <p:cNvSpPr>
            <a:spLocks noGrp="1"/>
          </p:cNvSpPr>
          <p:nvPr>
            <p:ph type="title"/>
          </p:nvPr>
        </p:nvSpPr>
        <p:spPr>
          <a:xfrm>
            <a:off x="838200" y="-18792"/>
            <a:ext cx="6075784" cy="2103436"/>
          </a:xfrm>
        </p:spPr>
        <p:txBody>
          <a:bodyPr rtlCol="0"/>
          <a:lstStyle/>
          <a:p>
            <a:pPr rtl="0"/>
            <a:r>
              <a:rPr lang="de-DE" dirty="0"/>
              <a:t>Kooperationspartner</a:t>
            </a:r>
          </a:p>
        </p:txBody>
      </p:sp>
      <p:pic>
        <p:nvPicPr>
          <p:cNvPr id="23" name="Grafik 22" descr="Ein Bild, das Text enthält.&#10;&#10;Automatisch generierte Beschreibung">
            <a:extLst>
              <a:ext uri="{FF2B5EF4-FFF2-40B4-BE49-F238E27FC236}">
                <a16:creationId xmlns:a16="http://schemas.microsoft.com/office/drawing/2014/main" id="{459B2BDE-2D50-4B3F-B675-50C347F62694}"/>
              </a:ext>
            </a:extLst>
          </p:cNvPr>
          <p:cNvPicPr>
            <a:picLocks noChangeAspect="1"/>
          </p:cNvPicPr>
          <p:nvPr/>
        </p:nvPicPr>
        <p:blipFill>
          <a:blip r:embed="rId3"/>
          <a:stretch>
            <a:fillRect/>
          </a:stretch>
        </p:blipFill>
        <p:spPr>
          <a:xfrm>
            <a:off x="1136933" y="2117891"/>
            <a:ext cx="2739159" cy="740429"/>
          </a:xfrm>
          <a:prstGeom prst="rect">
            <a:avLst/>
          </a:prstGeom>
        </p:spPr>
      </p:pic>
      <p:pic>
        <p:nvPicPr>
          <p:cNvPr id="25" name="Grafik 24" descr="Ein Bild, das Text enthält.&#10;&#10;Automatisch generierte Beschreibung">
            <a:extLst>
              <a:ext uri="{FF2B5EF4-FFF2-40B4-BE49-F238E27FC236}">
                <a16:creationId xmlns:a16="http://schemas.microsoft.com/office/drawing/2014/main" id="{ECF9BB03-0ACF-4ECF-A34D-4281D76B9501}"/>
              </a:ext>
            </a:extLst>
          </p:cNvPr>
          <p:cNvPicPr>
            <a:picLocks noChangeAspect="1"/>
          </p:cNvPicPr>
          <p:nvPr/>
        </p:nvPicPr>
        <p:blipFill>
          <a:blip r:embed="rId4"/>
          <a:stretch>
            <a:fillRect/>
          </a:stretch>
        </p:blipFill>
        <p:spPr>
          <a:xfrm>
            <a:off x="1066800" y="3474417"/>
            <a:ext cx="3202861" cy="609068"/>
          </a:xfrm>
          <a:prstGeom prst="rect">
            <a:avLst/>
          </a:prstGeom>
        </p:spPr>
      </p:pic>
      <p:pic>
        <p:nvPicPr>
          <p:cNvPr id="28" name="Grafik 27" descr="Ein Bild, das Text, ClipArt enthält.&#10;&#10;Automatisch generierte Beschreibung">
            <a:extLst>
              <a:ext uri="{FF2B5EF4-FFF2-40B4-BE49-F238E27FC236}">
                <a16:creationId xmlns:a16="http://schemas.microsoft.com/office/drawing/2014/main" id="{817A9D04-AAD4-4FF3-BB78-8B5A2A8AC666}"/>
              </a:ext>
            </a:extLst>
          </p:cNvPr>
          <p:cNvPicPr>
            <a:picLocks noChangeAspect="1"/>
          </p:cNvPicPr>
          <p:nvPr/>
        </p:nvPicPr>
        <p:blipFill>
          <a:blip r:embed="rId5"/>
          <a:stretch>
            <a:fillRect/>
          </a:stretch>
        </p:blipFill>
        <p:spPr>
          <a:xfrm>
            <a:off x="1066800" y="4474063"/>
            <a:ext cx="3027028" cy="431588"/>
          </a:xfrm>
          <a:prstGeom prst="rect">
            <a:avLst/>
          </a:prstGeom>
        </p:spPr>
      </p:pic>
      <p:pic>
        <p:nvPicPr>
          <p:cNvPr id="30" name="Grafik 29" descr="Ein Bild, das Text, ClipArt enthält.&#10;&#10;Automatisch generierte Beschreibung">
            <a:extLst>
              <a:ext uri="{FF2B5EF4-FFF2-40B4-BE49-F238E27FC236}">
                <a16:creationId xmlns:a16="http://schemas.microsoft.com/office/drawing/2014/main" id="{17712436-3ACC-4BDF-BCA5-E7C011F0ABE2}"/>
              </a:ext>
            </a:extLst>
          </p:cNvPr>
          <p:cNvPicPr>
            <a:picLocks noChangeAspect="1"/>
          </p:cNvPicPr>
          <p:nvPr/>
        </p:nvPicPr>
        <p:blipFill>
          <a:blip r:embed="rId6"/>
          <a:stretch>
            <a:fillRect/>
          </a:stretch>
        </p:blipFill>
        <p:spPr>
          <a:xfrm>
            <a:off x="1135137" y="5140517"/>
            <a:ext cx="2127391" cy="980966"/>
          </a:xfrm>
          <a:prstGeom prst="rect">
            <a:avLst/>
          </a:prstGeom>
        </p:spPr>
      </p:pic>
      <p:pic>
        <p:nvPicPr>
          <p:cNvPr id="34" name="Grafik 33">
            <a:extLst>
              <a:ext uri="{FF2B5EF4-FFF2-40B4-BE49-F238E27FC236}">
                <a16:creationId xmlns:a16="http://schemas.microsoft.com/office/drawing/2014/main" id="{8881DD62-56AE-451A-9703-A4C06228F779}"/>
              </a:ext>
            </a:extLst>
          </p:cNvPr>
          <p:cNvPicPr>
            <a:picLocks noChangeAspect="1"/>
          </p:cNvPicPr>
          <p:nvPr/>
        </p:nvPicPr>
        <p:blipFill>
          <a:blip r:embed="rId7"/>
          <a:stretch>
            <a:fillRect/>
          </a:stretch>
        </p:blipFill>
        <p:spPr>
          <a:xfrm>
            <a:off x="6270276" y="4306786"/>
            <a:ext cx="2387163" cy="1541908"/>
          </a:xfrm>
          <a:prstGeom prst="rect">
            <a:avLst/>
          </a:prstGeom>
        </p:spPr>
      </p:pic>
      <p:pic>
        <p:nvPicPr>
          <p:cNvPr id="36" name="Grafik 35">
            <a:extLst>
              <a:ext uri="{FF2B5EF4-FFF2-40B4-BE49-F238E27FC236}">
                <a16:creationId xmlns:a16="http://schemas.microsoft.com/office/drawing/2014/main" id="{5AD63BA8-2A02-425C-BD6E-8711C2906EEB}"/>
              </a:ext>
            </a:extLst>
          </p:cNvPr>
          <p:cNvPicPr>
            <a:picLocks noChangeAspect="1"/>
          </p:cNvPicPr>
          <p:nvPr/>
        </p:nvPicPr>
        <p:blipFill>
          <a:blip r:embed="rId8"/>
          <a:stretch>
            <a:fillRect/>
          </a:stretch>
        </p:blipFill>
        <p:spPr>
          <a:xfrm>
            <a:off x="6312220" y="1845578"/>
            <a:ext cx="2028387" cy="1065695"/>
          </a:xfrm>
          <a:prstGeom prst="rect">
            <a:avLst/>
          </a:prstGeom>
        </p:spPr>
      </p:pic>
      <p:pic>
        <p:nvPicPr>
          <p:cNvPr id="38" name="Grafik 37" descr="Ein Bild, das Text, ClipArt enthält.&#10;&#10;Automatisch generierte Beschreibung">
            <a:extLst>
              <a:ext uri="{FF2B5EF4-FFF2-40B4-BE49-F238E27FC236}">
                <a16:creationId xmlns:a16="http://schemas.microsoft.com/office/drawing/2014/main" id="{8A699D84-ACCA-4CD8-882A-44B97752E151}"/>
              </a:ext>
            </a:extLst>
          </p:cNvPr>
          <p:cNvPicPr>
            <a:picLocks noChangeAspect="1"/>
          </p:cNvPicPr>
          <p:nvPr/>
        </p:nvPicPr>
        <p:blipFill>
          <a:blip r:embed="rId9"/>
          <a:stretch>
            <a:fillRect/>
          </a:stretch>
        </p:blipFill>
        <p:spPr>
          <a:xfrm>
            <a:off x="6312221" y="3436002"/>
            <a:ext cx="2303274" cy="647796"/>
          </a:xfrm>
          <a:prstGeom prst="rect">
            <a:avLst/>
          </a:prstGeom>
        </p:spPr>
      </p:pic>
    </p:spTree>
    <p:extLst>
      <p:ext uri="{BB962C8B-B14F-4D97-AF65-F5344CB8AC3E}">
        <p14:creationId xmlns:p14="http://schemas.microsoft.com/office/powerpoint/2010/main" val="1912948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D1FF01E-CB8E-4DD9-BAAE-81456A267DD4}"/>
              </a:ext>
            </a:extLst>
          </p:cNvPr>
          <p:cNvSpPr>
            <a:spLocks noGrp="1"/>
          </p:cNvSpPr>
          <p:nvPr>
            <p:ph type="dt" sz="half" idx="10"/>
          </p:nvPr>
        </p:nvSpPr>
        <p:spPr>
          <a:xfrm>
            <a:off x="838200" y="6356350"/>
            <a:ext cx="2743200" cy="365125"/>
          </a:xfrm>
        </p:spPr>
        <p:txBody>
          <a:bodyPr/>
          <a:lstStyle/>
          <a:p>
            <a:pPr rtl="0"/>
            <a:r>
              <a:rPr lang="de-DE" noProof="0"/>
              <a:t>3.9.20XX</a:t>
            </a:r>
          </a:p>
        </p:txBody>
      </p:sp>
      <p:sp>
        <p:nvSpPr>
          <p:cNvPr id="3" name="Fußzeilenplatzhalter 2">
            <a:extLst>
              <a:ext uri="{FF2B5EF4-FFF2-40B4-BE49-F238E27FC236}">
                <a16:creationId xmlns:a16="http://schemas.microsoft.com/office/drawing/2014/main" id="{CBE50385-5FC8-44D6-A2C6-7AE0F95A06BB}"/>
              </a:ext>
            </a:extLst>
          </p:cNvPr>
          <p:cNvSpPr>
            <a:spLocks noGrp="1"/>
          </p:cNvSpPr>
          <p:nvPr>
            <p:ph type="ftr" sz="quarter" idx="11"/>
          </p:nvPr>
        </p:nvSpPr>
        <p:spPr>
          <a:xfrm>
            <a:off x="4038600" y="6356350"/>
            <a:ext cx="4114800" cy="365125"/>
          </a:xfrm>
        </p:spPr>
        <p:txBody>
          <a:bodyPr/>
          <a:lstStyle/>
          <a:p>
            <a:pPr rtl="0"/>
            <a:r>
              <a:rPr lang="de-DE" noProof="0"/>
              <a:t>Präsentationstitel</a:t>
            </a:r>
          </a:p>
        </p:txBody>
      </p:sp>
      <p:pic>
        <p:nvPicPr>
          <p:cNvPr id="5" name="Grafik 4">
            <a:extLst>
              <a:ext uri="{FF2B5EF4-FFF2-40B4-BE49-F238E27FC236}">
                <a16:creationId xmlns:a16="http://schemas.microsoft.com/office/drawing/2014/main" id="{1D13B80F-C72A-40F7-84D9-4216463F153A}"/>
              </a:ext>
            </a:extLst>
          </p:cNvPr>
          <p:cNvPicPr>
            <a:picLocks noChangeAspect="1"/>
          </p:cNvPicPr>
          <p:nvPr/>
        </p:nvPicPr>
        <p:blipFill rotWithShape="1">
          <a:blip r:embed="rId2"/>
          <a:srcRect l="13261" r="150"/>
          <a:stretch/>
        </p:blipFill>
        <p:spPr>
          <a:xfrm>
            <a:off x="15240" y="0"/>
            <a:ext cx="8800147" cy="6791325"/>
          </a:xfrm>
          <a:prstGeom prst="rect">
            <a:avLst/>
          </a:prstGeom>
        </p:spPr>
      </p:pic>
      <p:sp>
        <p:nvSpPr>
          <p:cNvPr id="7" name="Textfeld 6">
            <a:extLst>
              <a:ext uri="{FF2B5EF4-FFF2-40B4-BE49-F238E27FC236}">
                <a16:creationId xmlns:a16="http://schemas.microsoft.com/office/drawing/2014/main" id="{E690A043-A09D-4507-9925-18FE2233CA39}"/>
              </a:ext>
            </a:extLst>
          </p:cNvPr>
          <p:cNvSpPr txBox="1"/>
          <p:nvPr/>
        </p:nvSpPr>
        <p:spPr>
          <a:xfrm rot="5400000">
            <a:off x="8305800" y="4296043"/>
            <a:ext cx="6096000" cy="338554"/>
          </a:xfrm>
          <a:prstGeom prst="rect">
            <a:avLst/>
          </a:prstGeom>
          <a:noFill/>
        </p:spPr>
        <p:txBody>
          <a:bodyPr wrap="square">
            <a:spAutoFit/>
          </a:bodyPr>
          <a:lstStyle/>
          <a:p>
            <a:r>
              <a:rPr lang="de-DE" sz="1600" dirty="0">
                <a:latin typeface="Abadi" panose="020B0604020104020204" pitchFamily="34" charset="0"/>
                <a:hlinkClick r:id="rId3"/>
              </a:rPr>
              <a:t>Karrieremodell_UK_SBG_2017 Kopie (salk.at)</a:t>
            </a:r>
            <a:endParaRPr lang="de-DE" sz="1600" dirty="0">
              <a:latin typeface="Abadi" panose="020B0604020104020204" pitchFamily="34" charset="0"/>
            </a:endParaRPr>
          </a:p>
        </p:txBody>
      </p:sp>
    </p:spTree>
    <p:extLst>
      <p:ext uri="{BB962C8B-B14F-4D97-AF65-F5344CB8AC3E}">
        <p14:creationId xmlns:p14="http://schemas.microsoft.com/office/powerpoint/2010/main" val="1475754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1775883-6E48-4062-B912-0E2431149921}"/>
              </a:ext>
            </a:extLst>
          </p:cNvPr>
          <p:cNvSpPr>
            <a:spLocks noGrp="1"/>
          </p:cNvSpPr>
          <p:nvPr>
            <p:ph type="dt" sz="half" idx="10"/>
          </p:nvPr>
        </p:nvSpPr>
        <p:spPr>
          <a:xfrm>
            <a:off x="838200" y="6356350"/>
            <a:ext cx="2743200" cy="365125"/>
          </a:xfrm>
        </p:spPr>
        <p:txBody>
          <a:bodyPr/>
          <a:lstStyle/>
          <a:p>
            <a:pPr rtl="0"/>
            <a:r>
              <a:rPr lang="de-DE" noProof="0"/>
              <a:t>3.9.20XX</a:t>
            </a:r>
          </a:p>
        </p:txBody>
      </p:sp>
      <p:sp>
        <p:nvSpPr>
          <p:cNvPr id="3" name="Fußzeilenplatzhalter 2">
            <a:extLst>
              <a:ext uri="{FF2B5EF4-FFF2-40B4-BE49-F238E27FC236}">
                <a16:creationId xmlns:a16="http://schemas.microsoft.com/office/drawing/2014/main" id="{FCDE8F71-211A-42F8-BD9E-B238903B61E7}"/>
              </a:ext>
            </a:extLst>
          </p:cNvPr>
          <p:cNvSpPr>
            <a:spLocks noGrp="1"/>
          </p:cNvSpPr>
          <p:nvPr>
            <p:ph type="ftr" sz="quarter" idx="11"/>
          </p:nvPr>
        </p:nvSpPr>
        <p:spPr>
          <a:xfrm>
            <a:off x="4038600" y="6356350"/>
            <a:ext cx="4114800" cy="365125"/>
          </a:xfrm>
        </p:spPr>
        <p:txBody>
          <a:bodyPr/>
          <a:lstStyle/>
          <a:p>
            <a:pPr rtl="0"/>
            <a:r>
              <a:rPr lang="de-DE" noProof="0"/>
              <a:t>Präsentationstitel</a:t>
            </a:r>
          </a:p>
        </p:txBody>
      </p:sp>
      <p:pic>
        <p:nvPicPr>
          <p:cNvPr id="4" name="Grafik 3">
            <a:extLst>
              <a:ext uri="{FF2B5EF4-FFF2-40B4-BE49-F238E27FC236}">
                <a16:creationId xmlns:a16="http://schemas.microsoft.com/office/drawing/2014/main" id="{44C2F4CA-4A6F-4A2C-9ABE-7DFD5E6CECEE}"/>
              </a:ext>
            </a:extLst>
          </p:cNvPr>
          <p:cNvPicPr>
            <a:picLocks noChangeAspect="1"/>
          </p:cNvPicPr>
          <p:nvPr/>
        </p:nvPicPr>
        <p:blipFill>
          <a:blip r:embed="rId3"/>
          <a:stretch>
            <a:fillRect/>
          </a:stretch>
        </p:blipFill>
        <p:spPr>
          <a:xfrm>
            <a:off x="0" y="-1"/>
            <a:ext cx="10088880" cy="7027193"/>
          </a:xfrm>
          <a:prstGeom prst="rect">
            <a:avLst/>
          </a:prstGeom>
        </p:spPr>
      </p:pic>
      <p:sp>
        <p:nvSpPr>
          <p:cNvPr id="6" name="Textfeld 5">
            <a:extLst>
              <a:ext uri="{FF2B5EF4-FFF2-40B4-BE49-F238E27FC236}">
                <a16:creationId xmlns:a16="http://schemas.microsoft.com/office/drawing/2014/main" id="{56AD4709-E429-469E-86C9-0C05A0C017E7}"/>
              </a:ext>
            </a:extLst>
          </p:cNvPr>
          <p:cNvSpPr txBox="1"/>
          <p:nvPr/>
        </p:nvSpPr>
        <p:spPr>
          <a:xfrm rot="5400000">
            <a:off x="8984664" y="3359707"/>
            <a:ext cx="3695700" cy="307777"/>
          </a:xfrm>
          <a:prstGeom prst="rect">
            <a:avLst/>
          </a:prstGeom>
          <a:noFill/>
        </p:spPr>
        <p:txBody>
          <a:bodyPr wrap="square">
            <a:spAutoFit/>
          </a:bodyPr>
          <a:lstStyle/>
          <a:p>
            <a:r>
              <a:rPr lang="de-DE" sz="1400" dirty="0">
                <a:latin typeface="Abadi" panose="020B0604020104020204" pitchFamily="34" charset="0"/>
                <a:hlinkClick r:id="rId4"/>
              </a:rPr>
              <a:t>Fachkarriere Pflege (rkh-karriere.de)</a:t>
            </a:r>
            <a:endParaRPr lang="de-DE" sz="1400" dirty="0">
              <a:latin typeface="Abadi" panose="020B0604020104020204" pitchFamily="34" charset="0"/>
            </a:endParaRPr>
          </a:p>
        </p:txBody>
      </p:sp>
    </p:spTree>
    <p:extLst>
      <p:ext uri="{BB962C8B-B14F-4D97-AF65-F5344CB8AC3E}">
        <p14:creationId xmlns:p14="http://schemas.microsoft.com/office/powerpoint/2010/main" val="246885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52C78CC-042E-4E8E-9060-6260CA0C0013}"/>
              </a:ext>
            </a:extLst>
          </p:cNvPr>
          <p:cNvSpPr>
            <a:spLocks noGrp="1"/>
          </p:cNvSpPr>
          <p:nvPr>
            <p:ph type="title"/>
          </p:nvPr>
        </p:nvSpPr>
        <p:spPr>
          <a:xfrm>
            <a:off x="1399032" y="2523744"/>
            <a:ext cx="3831336" cy="1453896"/>
          </a:xfrm>
        </p:spPr>
        <p:txBody>
          <a:bodyPr anchor="b">
            <a:normAutofit fontScale="90000"/>
          </a:bodyPr>
          <a:lstStyle/>
          <a:p>
            <a:pPr>
              <a:lnSpc>
                <a:spcPct val="90000"/>
              </a:lnSpc>
            </a:pPr>
            <a:r>
              <a:rPr lang="de-DE" dirty="0"/>
              <a:t>Organisations- oder Setting-übergreifende Lösungen</a:t>
            </a:r>
            <a:endParaRPr lang="en-US" dirty="0"/>
          </a:p>
        </p:txBody>
      </p:sp>
      <p:pic>
        <p:nvPicPr>
          <p:cNvPr id="13" name="Bildplatzhalter 12" descr="Puzzleteil, das eine Lücke überbrückt">
            <a:extLst>
              <a:ext uri="{FF2B5EF4-FFF2-40B4-BE49-F238E27FC236}">
                <a16:creationId xmlns:a16="http://schemas.microsoft.com/office/drawing/2014/main" id="{404FD43E-E0AA-46B0-86E2-6F23D4F4E02B}"/>
              </a:ext>
            </a:extLst>
          </p:cNvPr>
          <p:cNvPicPr>
            <a:picLocks noGrp="1" noChangeAspect="1"/>
          </p:cNvPicPr>
          <p:nvPr>
            <p:ph type="pic" idx="1"/>
          </p:nvPr>
        </p:nvPicPr>
        <p:blipFill rotWithShape="1">
          <a:blip r:embed="rId2"/>
          <a:stretch/>
        </p:blipFill>
        <p:spPr>
          <a:xfrm>
            <a:off x="6711696" y="1610486"/>
            <a:ext cx="4837176" cy="3627882"/>
          </a:xfrm>
          <a:noFill/>
        </p:spPr>
      </p:pic>
      <p:sp>
        <p:nvSpPr>
          <p:cNvPr id="7" name="Datumsplatzhalter 3">
            <a:extLst>
              <a:ext uri="{FF2B5EF4-FFF2-40B4-BE49-F238E27FC236}">
                <a16:creationId xmlns:a16="http://schemas.microsoft.com/office/drawing/2014/main" id="{090AE411-BF60-4982-B79D-F39F5AE68830}"/>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8" name="Fußzeilenplatzhalter 4">
            <a:extLst>
              <a:ext uri="{FF2B5EF4-FFF2-40B4-BE49-F238E27FC236}">
                <a16:creationId xmlns:a16="http://schemas.microsoft.com/office/drawing/2014/main" id="{530593CE-F0FB-42FE-BB53-B3C2B37BF695}"/>
              </a:ext>
            </a:extLst>
          </p:cNvPr>
          <p:cNvSpPr>
            <a:spLocks noGrp="1"/>
          </p:cNvSpPr>
          <p:nvPr>
            <p:ph type="ftr" sz="quarter" idx="11"/>
          </p:nvPr>
        </p:nvSpPr>
        <p:spPr>
          <a:xfrm>
            <a:off x="4038600" y="6356350"/>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748263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AFA73A-E264-4FFB-A353-8355522101BC}"/>
              </a:ext>
            </a:extLst>
          </p:cNvPr>
          <p:cNvSpPr>
            <a:spLocks noGrp="1"/>
          </p:cNvSpPr>
          <p:nvPr>
            <p:ph type="title"/>
          </p:nvPr>
        </p:nvSpPr>
        <p:spPr/>
        <p:txBody>
          <a:bodyPr/>
          <a:lstStyle/>
          <a:p>
            <a:r>
              <a:rPr lang="de-DE" dirty="0"/>
              <a:t>Ausblick</a:t>
            </a:r>
          </a:p>
        </p:txBody>
      </p:sp>
      <p:sp>
        <p:nvSpPr>
          <p:cNvPr id="3" name="Inhaltsplatzhalter 2">
            <a:extLst>
              <a:ext uri="{FF2B5EF4-FFF2-40B4-BE49-F238E27FC236}">
                <a16:creationId xmlns:a16="http://schemas.microsoft.com/office/drawing/2014/main" id="{06DC00BA-BC22-4412-A750-29C16BA46231}"/>
              </a:ext>
            </a:extLst>
          </p:cNvPr>
          <p:cNvSpPr>
            <a:spLocks noGrp="1"/>
          </p:cNvSpPr>
          <p:nvPr>
            <p:ph idx="1"/>
          </p:nvPr>
        </p:nvSpPr>
        <p:spPr>
          <a:xfrm>
            <a:off x="6339840" y="978408"/>
            <a:ext cx="5745480" cy="5596128"/>
          </a:xfrm>
        </p:spPr>
        <p:txBody>
          <a:bodyPr>
            <a:normAutofit/>
          </a:bodyPr>
          <a:lstStyle/>
          <a:p>
            <a:r>
              <a:rPr lang="de-DE" sz="2400" dirty="0"/>
              <a:t>Wirksamkeit der ANP ist bewiesen</a:t>
            </a:r>
          </a:p>
          <a:p>
            <a:r>
              <a:rPr lang="de-DE" sz="2400" dirty="0"/>
              <a:t>Einführung in Österreich eher schleppen</a:t>
            </a:r>
          </a:p>
          <a:p>
            <a:r>
              <a:rPr lang="de-DE" sz="2400" dirty="0"/>
              <a:t>Steigender Bedarf</a:t>
            </a:r>
          </a:p>
          <a:p>
            <a:r>
              <a:rPr lang="de-DE" sz="2400" dirty="0"/>
              <a:t>Mehrere Fliegen mit einer Klappe</a:t>
            </a:r>
          </a:p>
          <a:p>
            <a:r>
              <a:rPr lang="de-AT" sz="2400" dirty="0"/>
              <a:t>Übergangsphase: wie lange soll die sein</a:t>
            </a:r>
          </a:p>
          <a:p>
            <a:r>
              <a:rPr lang="de-AT" sz="2400" dirty="0"/>
              <a:t>Was bedeutet ANP für langjährige Praktiker*innen ohne (vorläufig) Master – junge Bachelorabsolvent*innen </a:t>
            </a:r>
            <a:endParaRPr lang="de-DE" sz="2400" dirty="0"/>
          </a:p>
          <a:p>
            <a:r>
              <a:rPr lang="de-DE" sz="2400" dirty="0"/>
              <a:t>Wie kann die Wirksamkeit nachgewiesen werden</a:t>
            </a:r>
          </a:p>
          <a:p>
            <a:r>
              <a:rPr lang="de-DE" sz="2400" dirty="0"/>
              <a:t>Theorie-Praxis-Partnerschaften sind notwendig</a:t>
            </a:r>
          </a:p>
        </p:txBody>
      </p:sp>
      <p:sp>
        <p:nvSpPr>
          <p:cNvPr id="4" name="Textplatzhalter 3">
            <a:extLst>
              <a:ext uri="{FF2B5EF4-FFF2-40B4-BE49-F238E27FC236}">
                <a16:creationId xmlns:a16="http://schemas.microsoft.com/office/drawing/2014/main" id="{3A00C571-E786-4496-B243-EA43B780B7C2}"/>
              </a:ext>
            </a:extLst>
          </p:cNvPr>
          <p:cNvSpPr>
            <a:spLocks noGrp="1"/>
          </p:cNvSpPr>
          <p:nvPr>
            <p:ph type="body" sz="half" idx="2"/>
          </p:nvPr>
        </p:nvSpPr>
        <p:spPr/>
        <p:txBody>
          <a:bodyPr/>
          <a:lstStyle/>
          <a:p>
            <a:r>
              <a:rPr lang="de-DE" dirty="0"/>
              <a:t>Es ist an der Zeit, aber es braucht Zeit</a:t>
            </a:r>
          </a:p>
        </p:txBody>
      </p:sp>
      <p:sp>
        <p:nvSpPr>
          <p:cNvPr id="7" name="Datumsplatzhalter 3">
            <a:extLst>
              <a:ext uri="{FF2B5EF4-FFF2-40B4-BE49-F238E27FC236}">
                <a16:creationId xmlns:a16="http://schemas.microsoft.com/office/drawing/2014/main" id="{57FDEE4F-AD79-4090-9185-08B33086C23C}"/>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8" name="Fußzeilenplatzhalter 4">
            <a:extLst>
              <a:ext uri="{FF2B5EF4-FFF2-40B4-BE49-F238E27FC236}">
                <a16:creationId xmlns:a16="http://schemas.microsoft.com/office/drawing/2014/main" id="{8526D1CE-50CD-412A-A40F-BCCE99081116}"/>
              </a:ext>
            </a:extLst>
          </p:cNvPr>
          <p:cNvSpPr>
            <a:spLocks noGrp="1"/>
          </p:cNvSpPr>
          <p:nvPr>
            <p:ph type="ftr" sz="quarter" idx="11"/>
          </p:nvPr>
        </p:nvSpPr>
        <p:spPr>
          <a:xfrm>
            <a:off x="4038600" y="6356350"/>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400587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5CA587-DADD-476B-9DAC-F288690D8CBF}"/>
              </a:ext>
            </a:extLst>
          </p:cNvPr>
          <p:cNvSpPr>
            <a:spLocks noGrp="1"/>
          </p:cNvSpPr>
          <p:nvPr>
            <p:ph type="title"/>
          </p:nvPr>
        </p:nvSpPr>
        <p:spPr>
          <a:xfrm>
            <a:off x="1768928" y="2242457"/>
            <a:ext cx="3731849" cy="2373086"/>
          </a:xfrm>
        </p:spPr>
        <p:txBody>
          <a:bodyPr anchor="ctr">
            <a:normAutofit/>
          </a:bodyPr>
          <a:lstStyle/>
          <a:p>
            <a:r>
              <a:rPr lang="de-DE" dirty="0"/>
              <a:t>Herzlichen Dank für Ihre Aufmerksamkeit</a:t>
            </a:r>
          </a:p>
        </p:txBody>
      </p:sp>
      <p:sp>
        <p:nvSpPr>
          <p:cNvPr id="6" name="Datumsplatzhalter 3">
            <a:extLst>
              <a:ext uri="{FF2B5EF4-FFF2-40B4-BE49-F238E27FC236}">
                <a16:creationId xmlns:a16="http://schemas.microsoft.com/office/drawing/2014/main" id="{99417B47-2DD4-47F5-A6A6-6E8D35F612D8}"/>
              </a:ext>
            </a:extLst>
          </p:cNvPr>
          <p:cNvSpPr>
            <a:spLocks noGrp="1"/>
          </p:cNvSpPr>
          <p:nvPr>
            <p:ph type="dt" sz="half" idx="10"/>
          </p:nvPr>
        </p:nvSpPr>
        <p:spPr>
          <a:xfrm>
            <a:off x="891652" y="6356350"/>
            <a:ext cx="2743200" cy="365125"/>
          </a:xfrm>
        </p:spPr>
        <p:txBody>
          <a:bodyPr rtlCol="0" anchor="ctr">
            <a:normAutofit/>
          </a:bodyPr>
          <a:lstStyle>
            <a:lvl1pPr>
              <a:defRPr/>
            </a:lvl1pPr>
          </a:lstStyle>
          <a:p>
            <a:pPr>
              <a:spcAft>
                <a:spcPts val="600"/>
              </a:spcAft>
            </a:pPr>
            <a:r>
              <a:rPr lang="de-DE" dirty="0"/>
              <a:t>05.09.2022</a:t>
            </a:r>
            <a:endParaRPr lang="de-DE"/>
          </a:p>
        </p:txBody>
      </p:sp>
      <p:sp>
        <p:nvSpPr>
          <p:cNvPr id="7" name="Fußzeilenplatzhalter 4">
            <a:extLst>
              <a:ext uri="{FF2B5EF4-FFF2-40B4-BE49-F238E27FC236}">
                <a16:creationId xmlns:a16="http://schemas.microsoft.com/office/drawing/2014/main" id="{EA0EAEFF-1584-4C56-BB12-E204AF2F3D6E}"/>
              </a:ext>
            </a:extLst>
          </p:cNvPr>
          <p:cNvSpPr>
            <a:spLocks noGrp="1"/>
          </p:cNvSpPr>
          <p:nvPr>
            <p:ph type="ftr" sz="quarter" idx="11"/>
          </p:nvPr>
        </p:nvSpPr>
        <p:spPr>
          <a:xfrm>
            <a:off x="4038600" y="6356350"/>
            <a:ext cx="4114800" cy="365125"/>
          </a:xfrm>
        </p:spPr>
        <p:txBody>
          <a:bodyPr rtlCol="0" anchor="ctr">
            <a:normAutofit/>
          </a:bodyPr>
          <a:lstStyle>
            <a:lvl1pPr>
              <a:defRPr/>
            </a:lvl1pPr>
          </a:lstStyle>
          <a:p>
            <a:pPr>
              <a:spcAft>
                <a:spcPts val="600"/>
              </a:spcAft>
            </a:pPr>
            <a:r>
              <a:rPr lang="de-DE" dirty="0"/>
              <a:t>Rappold, ANP Dialoge</a:t>
            </a:r>
            <a:endParaRPr lang="de-DE"/>
          </a:p>
        </p:txBody>
      </p:sp>
      <p:pic>
        <p:nvPicPr>
          <p:cNvPr id="8" name="Picture 2">
            <a:extLst>
              <a:ext uri="{FF2B5EF4-FFF2-40B4-BE49-F238E27FC236}">
                <a16:creationId xmlns:a16="http://schemas.microsoft.com/office/drawing/2014/main" id="{60DBF9C1-36EA-45C9-84E6-9AB20B61D8CA}"/>
              </a:ext>
            </a:extLst>
          </p:cNvPr>
          <p:cNvPicPr>
            <a:picLocks noChangeAspect="1" noChangeArrowheads="1"/>
          </p:cNvPicPr>
          <p:nvPr/>
        </p:nvPicPr>
        <p:blipFill rotWithShape="1">
          <a:blip r:embed="rId3" cstate="print"/>
          <a:srcRect t="4174" b="17598"/>
          <a:stretch/>
        </p:blipFill>
        <p:spPr bwMode="auto">
          <a:xfrm>
            <a:off x="7573963" y="68263"/>
            <a:ext cx="4618037" cy="6721474"/>
          </a:xfrm>
          <a:prstGeom prst="rect">
            <a:avLst/>
          </a:prstGeom>
          <a:noFill/>
          <a:ln w="9525">
            <a:noFill/>
            <a:miter lim="800000"/>
            <a:headEnd/>
            <a:tailEnd/>
          </a:ln>
        </p:spPr>
      </p:pic>
    </p:spTree>
    <p:extLst>
      <p:ext uri="{BB962C8B-B14F-4D97-AF65-F5344CB8AC3E}">
        <p14:creationId xmlns:p14="http://schemas.microsoft.com/office/powerpoint/2010/main" val="2677147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11D5015-97A4-4B4B-B44C-D0431AF7F5CC}"/>
              </a:ext>
            </a:extLst>
          </p:cNvPr>
          <p:cNvSpPr>
            <a:spLocks noGrp="1"/>
          </p:cNvSpPr>
          <p:nvPr>
            <p:ph idx="1"/>
          </p:nvPr>
        </p:nvSpPr>
        <p:spPr/>
        <p:txBody>
          <a:bodyPr>
            <a:normAutofit fontScale="92500" lnSpcReduction="10000"/>
          </a:bodyPr>
          <a:lstStyle/>
          <a:p>
            <a:pPr algn="l"/>
            <a:r>
              <a:rPr lang="de-DE" sz="1800" b="0" i="0" u="none" strike="noStrike" baseline="0" dirty="0" err="1">
                <a:latin typeface="MuseoSansRounded-300"/>
              </a:rPr>
              <a:t>Kilpatrick</a:t>
            </a:r>
            <a:r>
              <a:rPr lang="de-DE" sz="1800" b="0" i="0" u="none" strike="noStrike" baseline="0" dirty="0">
                <a:latin typeface="MuseoSansRounded-300"/>
              </a:rPr>
              <a:t>, K., </a:t>
            </a:r>
            <a:r>
              <a:rPr lang="de-DE" sz="1800" b="0" i="0" u="none" strike="noStrike" baseline="0" dirty="0" err="1">
                <a:latin typeface="MuseoSansRounded-300"/>
              </a:rPr>
              <a:t>Kaasalainen</a:t>
            </a:r>
            <a:r>
              <a:rPr lang="de-DE" sz="1800" b="0" i="0" u="none" strike="noStrike" baseline="0" dirty="0">
                <a:latin typeface="MuseoSansRounded-300"/>
              </a:rPr>
              <a:t>, S. et al </a:t>
            </a:r>
            <a:r>
              <a:rPr lang="en-US" sz="1800" b="0" i="0" u="none" strike="noStrike" baseline="0" dirty="0">
                <a:latin typeface="MuseoSansRounded-300"/>
              </a:rPr>
              <a:t>(2014). The effectiveness and cost-effectiveness of clinical nurse specialists in outpatient roles: A systematic review: Cost-effectiveness of outpatient CNSs. Journal of Evaluation in Clinical Practice, 20(6), </a:t>
            </a:r>
            <a:r>
              <a:rPr lang="de-DE" sz="1800" b="0" i="0" u="none" strike="noStrike" baseline="0" dirty="0">
                <a:latin typeface="MuseoSansRounded-300"/>
              </a:rPr>
              <a:t>1106–1123. </a:t>
            </a:r>
            <a:r>
              <a:rPr lang="de-DE" sz="1800" b="0" i="0" u="none" strike="noStrike" baseline="0" dirty="0">
                <a:latin typeface="MuseoSansRounded-300"/>
                <a:hlinkClick r:id="rId2"/>
              </a:rPr>
              <a:t>https://doi.org/10.1111/jep.12219</a:t>
            </a:r>
            <a:endParaRPr lang="de-DE" sz="1800" b="0" i="0" u="none" strike="noStrike" baseline="0" dirty="0">
              <a:latin typeface="MuseoSansRounded-300"/>
            </a:endParaRPr>
          </a:p>
          <a:p>
            <a:pPr algn="l"/>
            <a:r>
              <a:rPr lang="de-DE" sz="1800" b="0" i="0" u="none" strike="noStrike" baseline="0" dirty="0">
                <a:latin typeface="MuseoSansRounded-300"/>
              </a:rPr>
              <a:t>Bryant-</a:t>
            </a:r>
            <a:r>
              <a:rPr lang="de-DE" sz="1800" b="0" i="0" u="none" strike="noStrike" baseline="0" dirty="0" err="1">
                <a:latin typeface="MuseoSansRounded-300"/>
              </a:rPr>
              <a:t>Lukosius</a:t>
            </a:r>
            <a:r>
              <a:rPr lang="de-DE" sz="1800" b="0" i="0" u="none" strike="noStrike" baseline="0" dirty="0">
                <a:latin typeface="MuseoSansRounded-300"/>
              </a:rPr>
              <a:t>, D., Carter, N., et al</a:t>
            </a:r>
            <a:r>
              <a:rPr lang="en-US" sz="1800" b="0" i="0" u="none" strike="noStrike" baseline="0" dirty="0">
                <a:latin typeface="MuseoSansRounded-300"/>
              </a:rPr>
              <a:t> (2015). The clinical effectiveness and cost-effectiveness of clinical nurse specialist-led hospital to home transitional care: A systematic review. Journal of Evaluation in Clinical Practice, 21(5), 763–781. </a:t>
            </a:r>
            <a:r>
              <a:rPr lang="en-US" sz="1800" b="0" i="0" u="none" strike="noStrike" baseline="0" dirty="0">
                <a:latin typeface="MuseoSansRounded-300"/>
                <a:hlinkClick r:id="rId3"/>
              </a:rPr>
              <a:t>https://</a:t>
            </a:r>
            <a:r>
              <a:rPr lang="de-DE" sz="1800" b="0" i="0" u="none" strike="noStrike" baseline="0" dirty="0">
                <a:latin typeface="MuseoSansRounded-300"/>
                <a:hlinkClick r:id="rId3"/>
              </a:rPr>
              <a:t>doi.org/10.1111/jep.12401</a:t>
            </a:r>
            <a:endParaRPr lang="de-DE" sz="1800" b="0" i="0" u="none" strike="noStrike" baseline="0" dirty="0">
              <a:latin typeface="MuseoSansRounded-300"/>
            </a:endParaRPr>
          </a:p>
          <a:p>
            <a:pPr algn="l"/>
            <a:r>
              <a:rPr lang="en-US" sz="1800" b="0" i="0" u="none" strike="noStrike" baseline="0" dirty="0">
                <a:latin typeface="MuseoSansRounded-300"/>
              </a:rPr>
              <a:t>Salamanca-</a:t>
            </a:r>
            <a:r>
              <a:rPr lang="en-US" sz="1800" b="0" i="0" u="none" strike="noStrike" baseline="0" dirty="0" err="1">
                <a:latin typeface="MuseoSansRounded-300"/>
              </a:rPr>
              <a:t>Balen</a:t>
            </a:r>
            <a:r>
              <a:rPr lang="en-US" sz="1800" b="0" i="0" u="none" strike="noStrike" baseline="0" dirty="0">
                <a:latin typeface="MuseoSansRounded-300"/>
              </a:rPr>
              <a:t>, N., Seymour, J., Caswell, G., </a:t>
            </a:r>
            <a:r>
              <a:rPr lang="en-US" sz="1800" b="0" i="0" u="none" strike="noStrike" baseline="0" dirty="0" err="1">
                <a:latin typeface="MuseoSansRounded-300"/>
              </a:rPr>
              <a:t>Whynes</a:t>
            </a:r>
            <a:r>
              <a:rPr lang="en-US" sz="1800" b="0" i="0" u="none" strike="noStrike" baseline="0" dirty="0">
                <a:latin typeface="MuseoSansRounded-300"/>
              </a:rPr>
              <a:t>, D., &amp; Tod, A. (2018). The costs, resource use and cost-effectiveness of Clinical Nurse Specialist–led interventions for patients with palliative care needs: A systematic review of international evidence. Palliative Medicine, 32(2), 447–465. </a:t>
            </a:r>
            <a:r>
              <a:rPr lang="en-US" sz="1800" b="0" i="0" u="none" strike="noStrike" baseline="0" dirty="0">
                <a:latin typeface="MuseoSansRounded-300"/>
                <a:hlinkClick r:id="rId4"/>
              </a:rPr>
              <a:t>https://</a:t>
            </a:r>
            <a:r>
              <a:rPr lang="de-DE" sz="1800" b="0" i="0" u="none" strike="noStrike" baseline="0" dirty="0">
                <a:latin typeface="MuseoSansRounded-300"/>
                <a:hlinkClick r:id="rId4"/>
              </a:rPr>
              <a:t>doi.org/10.1177/0269216317711570</a:t>
            </a:r>
            <a:endParaRPr lang="de-DE" sz="1800" b="0" i="0" u="none" strike="noStrike" baseline="0" dirty="0">
              <a:latin typeface="MuseoSansRounded-300"/>
            </a:endParaRPr>
          </a:p>
          <a:p>
            <a:pPr algn="l"/>
            <a:r>
              <a:rPr lang="de-AT" sz="1800" dirty="0">
                <a:latin typeface="MuseoSansRounded-300"/>
              </a:rPr>
              <a:t>Positionspapier </a:t>
            </a:r>
            <a:r>
              <a:rPr lang="de-AT" sz="1800" dirty="0" err="1">
                <a:latin typeface="MuseoSansRounded-300"/>
              </a:rPr>
              <a:t>DBfK</a:t>
            </a:r>
            <a:r>
              <a:rPr lang="de-AT" sz="1800" dirty="0">
                <a:latin typeface="MuseoSansRounded-300"/>
              </a:rPr>
              <a:t>, ÖGKV und SBK zu ANP, © 2013</a:t>
            </a:r>
            <a:endParaRPr lang="de-DE" sz="1800" dirty="0">
              <a:latin typeface="MuseoSansRounded-300"/>
            </a:endParaRPr>
          </a:p>
          <a:p>
            <a:pPr algn="l"/>
            <a:r>
              <a:rPr lang="de-DE" sz="1800" dirty="0">
                <a:latin typeface="MuseoSansRounded-300"/>
              </a:rPr>
              <a:t>SILVIA NEUMANN-PONESCH, CLAUDIA LEONI-SCHEIBER (HG.): </a:t>
            </a:r>
            <a:r>
              <a:rPr lang="de-DE" sz="1800" dirty="0" err="1">
                <a:latin typeface="MuseoSansRounded-300"/>
              </a:rPr>
              <a:t>Advanced</a:t>
            </a:r>
            <a:r>
              <a:rPr lang="de-DE" sz="1800" dirty="0">
                <a:latin typeface="MuseoSansRounded-300"/>
              </a:rPr>
              <a:t> Nursing Practice verstehen – anwenden – umsetzen</a:t>
            </a:r>
          </a:p>
          <a:p>
            <a:pPr algn="l"/>
            <a:r>
              <a:rPr lang="en-US" sz="1200" dirty="0" err="1"/>
              <a:t>D.Bryant-Lukosius</a:t>
            </a:r>
            <a:r>
              <a:rPr lang="en-US" sz="1200" dirty="0"/>
              <a:t>, et al 2016, Framework for Evaluating the Impact of Advanced Practice Nursing Roles, Journal of Nursing Scholarship, 2016; 48:2, 1–9.</a:t>
            </a:r>
          </a:p>
          <a:p>
            <a:pPr algn="l"/>
            <a:r>
              <a:rPr lang="de-DE" sz="1200" b="0" i="0" dirty="0">
                <a:solidFill>
                  <a:srgbClr val="000000"/>
                </a:solidFill>
                <a:effectLst/>
                <a:latin typeface="Arial" panose="020B0604020202020204" pitchFamily="34" charset="0"/>
              </a:rPr>
              <a:t>Rappold, Elisabeth; Juraszovich, Brigitte (2019): </a:t>
            </a:r>
            <a:r>
              <a:rPr lang="de-DE" sz="1200" b="0" i="1" dirty="0">
                <a:solidFill>
                  <a:srgbClr val="000000"/>
                </a:solidFill>
                <a:effectLst/>
                <a:latin typeface="Arial" panose="020B0604020202020204" pitchFamily="34" charset="0"/>
              </a:rPr>
              <a:t>Pflegepersonal-Bedarfsprognose für Österreich.</a:t>
            </a:r>
            <a:r>
              <a:rPr lang="de-DE" sz="1200" b="0" i="0" dirty="0">
                <a:solidFill>
                  <a:srgbClr val="000000"/>
                </a:solidFill>
                <a:effectLst/>
                <a:latin typeface="Arial" panose="020B0604020202020204" pitchFamily="34" charset="0"/>
              </a:rPr>
              <a:t> Bundesministerium für Arbeit, Soziales, Gesundheit und Konsumentenschutz, Wien.</a:t>
            </a:r>
            <a:endParaRPr lang="de-DE" sz="1800" dirty="0">
              <a:latin typeface="MuseoSansRounded-300"/>
            </a:endParaRPr>
          </a:p>
        </p:txBody>
      </p:sp>
      <p:sp>
        <p:nvSpPr>
          <p:cNvPr id="3" name="Foliennummernplatzhalter 2">
            <a:extLst>
              <a:ext uri="{FF2B5EF4-FFF2-40B4-BE49-F238E27FC236}">
                <a16:creationId xmlns:a16="http://schemas.microsoft.com/office/drawing/2014/main" id="{450BCC6C-1F14-47E9-9A56-3D4F66C7DF32}"/>
              </a:ext>
            </a:extLst>
          </p:cNvPr>
          <p:cNvSpPr>
            <a:spLocks noGrp="1"/>
          </p:cNvSpPr>
          <p:nvPr>
            <p:ph type="sldNum" sz="quarter" idx="12"/>
          </p:nvPr>
        </p:nvSpPr>
        <p:spPr/>
        <p:txBody>
          <a:bodyPr/>
          <a:lstStyle/>
          <a:p>
            <a:fld id="{863C3C52-E662-4D09-A499-1E6BB2C6D947}" type="slidenum">
              <a:rPr lang="de-AT" smtClean="0"/>
              <a:t>35</a:t>
            </a:fld>
            <a:endParaRPr lang="de-AT"/>
          </a:p>
        </p:txBody>
      </p:sp>
      <p:sp>
        <p:nvSpPr>
          <p:cNvPr id="4" name="Textplatzhalter 3">
            <a:extLst>
              <a:ext uri="{FF2B5EF4-FFF2-40B4-BE49-F238E27FC236}">
                <a16:creationId xmlns:a16="http://schemas.microsoft.com/office/drawing/2014/main" id="{8BFE51F1-6D83-4863-90F3-E584AE8CBEFE}"/>
              </a:ext>
            </a:extLst>
          </p:cNvPr>
          <p:cNvSpPr>
            <a:spLocks noGrp="1"/>
          </p:cNvSpPr>
          <p:nvPr>
            <p:ph type="body" sz="quarter" idx="14"/>
          </p:nvPr>
        </p:nvSpPr>
        <p:spPr/>
        <p:txBody>
          <a:bodyPr>
            <a:normAutofit fontScale="92500" lnSpcReduction="10000"/>
          </a:bodyPr>
          <a:lstStyle/>
          <a:p>
            <a:endParaRPr lang="de-DE"/>
          </a:p>
        </p:txBody>
      </p:sp>
      <p:sp>
        <p:nvSpPr>
          <p:cNvPr id="5" name="Titel 4">
            <a:extLst>
              <a:ext uri="{FF2B5EF4-FFF2-40B4-BE49-F238E27FC236}">
                <a16:creationId xmlns:a16="http://schemas.microsoft.com/office/drawing/2014/main" id="{6803DD4C-DC36-4D1A-B532-4166C289274D}"/>
              </a:ext>
            </a:extLst>
          </p:cNvPr>
          <p:cNvSpPr>
            <a:spLocks noGrp="1"/>
          </p:cNvSpPr>
          <p:nvPr>
            <p:ph type="title"/>
          </p:nvPr>
        </p:nvSpPr>
        <p:spPr/>
        <p:txBody>
          <a:bodyPr/>
          <a:lstStyle/>
          <a:p>
            <a:r>
              <a:rPr lang="de-DE" dirty="0"/>
              <a:t>Literatur</a:t>
            </a:r>
          </a:p>
        </p:txBody>
      </p:sp>
    </p:spTree>
    <p:extLst>
      <p:ext uri="{BB962C8B-B14F-4D97-AF65-F5344CB8AC3E}">
        <p14:creationId xmlns:p14="http://schemas.microsoft.com/office/powerpoint/2010/main" val="2717199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txBox="1">
            <a:spLocks/>
          </p:cNvSpPr>
          <p:nvPr/>
        </p:nvSpPr>
        <p:spPr bwMode="auto">
          <a:xfrm>
            <a:off x="1379984" y="2708921"/>
            <a:ext cx="4067944"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defRPr/>
            </a:pPr>
            <a:r>
              <a:rPr lang="de-DE" sz="2400" b="1" cap="all" dirty="0">
                <a:solidFill>
                  <a:srgbClr val="67726B"/>
                </a:solidFill>
                <a:latin typeface="Lucida Sans Unicode" pitchFamily="34" charset="0"/>
                <a:ea typeface="Lucida Sans Unicode" pitchFamily="34" charset="0"/>
                <a:cs typeface="Lucida Sans Unicode" pitchFamily="34" charset="0"/>
              </a:rPr>
              <a:t>Vielen Dank für </a:t>
            </a:r>
            <a:br>
              <a:rPr lang="de-DE" sz="2400" b="1" cap="all" dirty="0">
                <a:solidFill>
                  <a:srgbClr val="67726B"/>
                </a:solidFill>
                <a:latin typeface="Lucida Sans Unicode" pitchFamily="34" charset="0"/>
                <a:ea typeface="Lucida Sans Unicode" pitchFamily="34" charset="0"/>
                <a:cs typeface="Lucida Sans Unicode" pitchFamily="34" charset="0"/>
              </a:rPr>
            </a:br>
            <a:r>
              <a:rPr lang="de-DE" sz="2400" b="1" cap="all" dirty="0">
                <a:solidFill>
                  <a:srgbClr val="67726B"/>
                </a:solidFill>
                <a:latin typeface="Lucida Sans Unicode" pitchFamily="34" charset="0"/>
                <a:ea typeface="Lucida Sans Unicode" pitchFamily="34" charset="0"/>
                <a:cs typeface="Lucida Sans Unicode" pitchFamily="34" charset="0"/>
              </a:rPr>
              <a:t>Ihre Aufmerksamkeit</a:t>
            </a:r>
          </a:p>
        </p:txBody>
      </p:sp>
    </p:spTree>
    <p:extLst>
      <p:ext uri="{BB962C8B-B14F-4D97-AF65-F5344CB8AC3E}">
        <p14:creationId xmlns:p14="http://schemas.microsoft.com/office/powerpoint/2010/main" val="2357103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0E08A1-FEAA-4F21-96E4-5A57CFAABBE2}"/>
              </a:ext>
            </a:extLst>
          </p:cNvPr>
          <p:cNvSpPr>
            <a:spLocks noGrp="1"/>
          </p:cNvSpPr>
          <p:nvPr>
            <p:ph type="title"/>
          </p:nvPr>
        </p:nvSpPr>
        <p:spPr/>
        <p:txBody>
          <a:bodyPr rtlCol="0">
            <a:normAutofit fontScale="90000"/>
          </a:bodyPr>
          <a:lstStyle/>
          <a:p>
            <a:pPr rtl="0"/>
            <a:r>
              <a:rPr lang="en-US" b="0" i="0" dirty="0">
                <a:solidFill>
                  <a:schemeClr val="tx1"/>
                </a:solidFill>
                <a:effectLst/>
                <a:latin typeface="KlavikaWebBasicRegular"/>
              </a:rPr>
              <a:t>”The evolution of advanced practice roles for nurses not only improves patient outcomes but makes nursing a more attractive career choice”</a:t>
            </a:r>
            <a:endParaRPr lang="de-DE" dirty="0">
              <a:solidFill>
                <a:schemeClr val="tx1"/>
              </a:solidFill>
            </a:endParaRPr>
          </a:p>
        </p:txBody>
      </p:sp>
      <p:sp>
        <p:nvSpPr>
          <p:cNvPr id="3" name="Textplatzhalter 2">
            <a:extLst>
              <a:ext uri="{FF2B5EF4-FFF2-40B4-BE49-F238E27FC236}">
                <a16:creationId xmlns:a16="http://schemas.microsoft.com/office/drawing/2014/main" id="{9643DD3A-BCEA-4181-8BC4-61E1A84D5AC7}"/>
              </a:ext>
            </a:extLst>
          </p:cNvPr>
          <p:cNvSpPr>
            <a:spLocks noGrp="1"/>
          </p:cNvSpPr>
          <p:nvPr>
            <p:ph type="body" sz="quarter" idx="13"/>
          </p:nvPr>
        </p:nvSpPr>
        <p:spPr/>
        <p:txBody>
          <a:bodyPr rtlCol="0"/>
          <a:lstStyle/>
          <a:p>
            <a:pPr rtl="0"/>
            <a:r>
              <a:rPr lang="de-DE" cap="none" dirty="0">
                <a:solidFill>
                  <a:srgbClr val="FFFFFF"/>
                </a:solidFill>
                <a:latin typeface="+mj-lt"/>
              </a:rPr>
              <a:t>Linda Aiken</a:t>
            </a:r>
          </a:p>
        </p:txBody>
      </p:sp>
      <p:sp>
        <p:nvSpPr>
          <p:cNvPr id="6" name="Foliennummernplatzhalter 5">
            <a:extLst>
              <a:ext uri="{FF2B5EF4-FFF2-40B4-BE49-F238E27FC236}">
                <a16:creationId xmlns:a16="http://schemas.microsoft.com/office/drawing/2014/main" id="{ABC57B06-3F43-4092-8AB5-0AC06017930A}"/>
              </a:ext>
            </a:extLst>
          </p:cNvPr>
          <p:cNvSpPr>
            <a:spLocks noGrp="1"/>
          </p:cNvSpPr>
          <p:nvPr>
            <p:ph type="sldNum" sz="quarter" idx="4294967295"/>
          </p:nvPr>
        </p:nvSpPr>
        <p:spPr>
          <a:xfrm>
            <a:off x="8610600" y="6356350"/>
            <a:ext cx="2743200" cy="365125"/>
          </a:xfrm>
          <a:prstGeom prst="rect">
            <a:avLst/>
          </a:prstGeom>
        </p:spPr>
        <p:txBody>
          <a:bodyPr rtlCol="0"/>
          <a:lstStyle/>
          <a:p>
            <a:pPr rtl="0"/>
            <a:fld id="{B9713C8C-8E70-45D5-AE59-23E60168254E}" type="slidenum">
              <a:rPr lang="de-DE" smtClean="0"/>
              <a:t>4</a:t>
            </a:fld>
            <a:endParaRPr lang="de-DE"/>
          </a:p>
        </p:txBody>
      </p:sp>
      <p:sp>
        <p:nvSpPr>
          <p:cNvPr id="7" name="Datumsplatzhalter 3">
            <a:extLst>
              <a:ext uri="{FF2B5EF4-FFF2-40B4-BE49-F238E27FC236}">
                <a16:creationId xmlns:a16="http://schemas.microsoft.com/office/drawing/2014/main" id="{04D9CEF9-5FCA-43F6-85BF-E1664A17B4EE}"/>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8" name="Fußzeilenplatzhalter 4">
            <a:extLst>
              <a:ext uri="{FF2B5EF4-FFF2-40B4-BE49-F238E27FC236}">
                <a16:creationId xmlns:a16="http://schemas.microsoft.com/office/drawing/2014/main" id="{8190F5DD-B889-4154-9AF8-628BAE7A5C45}"/>
              </a:ext>
            </a:extLst>
          </p:cNvPr>
          <p:cNvSpPr>
            <a:spLocks noGrp="1"/>
          </p:cNvSpPr>
          <p:nvPr>
            <p:ph type="ftr" sz="quarter" idx="11"/>
          </p:nvPr>
        </p:nvSpPr>
        <p:spPr>
          <a:xfrm>
            <a:off x="4038600" y="6356350"/>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3079534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Begriffsklärung	</a:t>
            </a:r>
          </a:p>
        </p:txBody>
      </p:sp>
      <p:sp>
        <p:nvSpPr>
          <p:cNvPr id="3" name="Inhaltsplatzhalter 2"/>
          <p:cNvSpPr>
            <a:spLocks noGrp="1"/>
          </p:cNvSpPr>
          <p:nvPr>
            <p:ph idx="1"/>
          </p:nvPr>
        </p:nvSpPr>
        <p:spPr>
          <a:xfrm>
            <a:off x="100361" y="1711350"/>
            <a:ext cx="11820293" cy="4525963"/>
          </a:xfrm>
        </p:spPr>
        <p:txBody>
          <a:bodyPr>
            <a:normAutofit/>
          </a:bodyPr>
          <a:lstStyle/>
          <a:p>
            <a:r>
              <a:rPr lang="de-AT" b="1" dirty="0" err="1"/>
              <a:t>Advanced</a:t>
            </a:r>
            <a:r>
              <a:rPr lang="de-AT" b="1" dirty="0"/>
              <a:t> Practice </a:t>
            </a:r>
            <a:r>
              <a:rPr lang="de-AT" b="1" dirty="0" err="1"/>
              <a:t>Nurses</a:t>
            </a:r>
            <a:r>
              <a:rPr lang="de-AT" b="1" dirty="0"/>
              <a:t> /</a:t>
            </a:r>
            <a:r>
              <a:rPr lang="de-AT" b="1" dirty="0" err="1"/>
              <a:t>Advanced</a:t>
            </a:r>
            <a:r>
              <a:rPr lang="de-AT" b="1" dirty="0"/>
              <a:t> Nurse </a:t>
            </a:r>
            <a:r>
              <a:rPr lang="de-AT" b="1" dirty="0" err="1"/>
              <a:t>Practitioner</a:t>
            </a:r>
            <a:endParaRPr lang="de-AT" b="1" dirty="0"/>
          </a:p>
          <a:p>
            <a:pPr lvl="1"/>
            <a:r>
              <a:rPr lang="de-AT" dirty="0"/>
              <a:t>sind akademisch ausgebildete (Masterniveau) Pflegepersonen, die mit Patient/innen in der direkten Pflege bzw. der Basis arbeiten</a:t>
            </a:r>
          </a:p>
          <a:p>
            <a:r>
              <a:rPr lang="de-AT" b="1" dirty="0" err="1">
                <a:solidFill>
                  <a:schemeClr val="accent3"/>
                </a:solidFill>
              </a:rPr>
              <a:t>Advanced</a:t>
            </a:r>
            <a:r>
              <a:rPr lang="de-AT" b="1" dirty="0">
                <a:solidFill>
                  <a:schemeClr val="accent3"/>
                </a:solidFill>
              </a:rPr>
              <a:t> Nursing Practice</a:t>
            </a:r>
          </a:p>
          <a:p>
            <a:pPr lvl="1"/>
            <a:r>
              <a:rPr lang="de-AT" dirty="0">
                <a:solidFill>
                  <a:schemeClr val="accent3"/>
                </a:solidFill>
              </a:rPr>
              <a:t>beschreibt die Fähigkeiten und Fertigkeiten von </a:t>
            </a:r>
            <a:r>
              <a:rPr lang="de-AT" dirty="0" err="1">
                <a:solidFill>
                  <a:schemeClr val="accent3"/>
                </a:solidFill>
              </a:rPr>
              <a:t>Advanced</a:t>
            </a:r>
            <a:r>
              <a:rPr lang="de-AT" dirty="0">
                <a:solidFill>
                  <a:schemeClr val="accent3"/>
                </a:solidFill>
              </a:rPr>
              <a:t> Practice </a:t>
            </a:r>
            <a:r>
              <a:rPr lang="de-AT" dirty="0" err="1">
                <a:solidFill>
                  <a:schemeClr val="accent3"/>
                </a:solidFill>
              </a:rPr>
              <a:t>Nurses</a:t>
            </a:r>
            <a:endParaRPr lang="de-AT" dirty="0">
              <a:solidFill>
                <a:schemeClr val="accent3"/>
              </a:solidFill>
            </a:endParaRPr>
          </a:p>
          <a:p>
            <a:r>
              <a:rPr lang="de-AT" b="1" dirty="0" err="1">
                <a:solidFill>
                  <a:schemeClr val="accent2"/>
                </a:solidFill>
              </a:rPr>
              <a:t>Advanced</a:t>
            </a:r>
            <a:r>
              <a:rPr lang="de-AT" b="1" dirty="0">
                <a:solidFill>
                  <a:schemeClr val="accent2"/>
                </a:solidFill>
              </a:rPr>
              <a:t> Practice Nursing</a:t>
            </a:r>
          </a:p>
          <a:p>
            <a:pPr lvl="1"/>
            <a:r>
              <a:rPr lang="de-AT" dirty="0">
                <a:solidFill>
                  <a:schemeClr val="accent2"/>
                </a:solidFill>
              </a:rPr>
              <a:t>ist die Summe aus </a:t>
            </a:r>
            <a:r>
              <a:rPr lang="de-AT" dirty="0" err="1">
                <a:solidFill>
                  <a:schemeClr val="accent2"/>
                </a:solidFill>
              </a:rPr>
              <a:t>Advanced</a:t>
            </a:r>
            <a:r>
              <a:rPr lang="de-AT" dirty="0">
                <a:solidFill>
                  <a:schemeClr val="accent2"/>
                </a:solidFill>
              </a:rPr>
              <a:t> Nursing Practice und </a:t>
            </a:r>
            <a:r>
              <a:rPr lang="de-AT" dirty="0" err="1">
                <a:solidFill>
                  <a:schemeClr val="accent2"/>
                </a:solidFill>
              </a:rPr>
              <a:t>Advanced</a:t>
            </a:r>
            <a:r>
              <a:rPr lang="de-AT" dirty="0">
                <a:solidFill>
                  <a:schemeClr val="accent2"/>
                </a:solidFill>
              </a:rPr>
              <a:t> Practice </a:t>
            </a:r>
            <a:r>
              <a:rPr lang="de-AT" dirty="0" err="1">
                <a:solidFill>
                  <a:schemeClr val="accent2"/>
                </a:solidFill>
              </a:rPr>
              <a:t>Nurses</a:t>
            </a:r>
            <a:r>
              <a:rPr lang="de-AT" dirty="0">
                <a:solidFill>
                  <a:schemeClr val="accent2"/>
                </a:solidFill>
              </a:rPr>
              <a:t> und berücksichtigt die gesellschaftlichen, beruflichen, organisatorischen und politischen Rahmenbedingungen</a:t>
            </a:r>
          </a:p>
          <a:p>
            <a:endParaRPr lang="de-AT" dirty="0">
              <a:solidFill>
                <a:schemeClr val="accent2"/>
              </a:solidFill>
            </a:endParaRPr>
          </a:p>
        </p:txBody>
      </p:sp>
      <p:sp>
        <p:nvSpPr>
          <p:cNvPr id="4" name="Textfeld 3"/>
          <p:cNvSpPr txBox="1"/>
          <p:nvPr/>
        </p:nvSpPr>
        <p:spPr>
          <a:xfrm>
            <a:off x="7849243" y="6597353"/>
            <a:ext cx="2610010" cy="246221"/>
          </a:xfrm>
          <a:prstGeom prst="rect">
            <a:avLst/>
          </a:prstGeom>
          <a:noFill/>
        </p:spPr>
        <p:txBody>
          <a:bodyPr wrap="none" rtlCol="0">
            <a:spAutoFit/>
          </a:bodyPr>
          <a:lstStyle/>
          <a:p>
            <a:r>
              <a:rPr lang="de-AT" sz="1000" dirty="0">
                <a:latin typeface="Lucida Sans Un"/>
              </a:rPr>
              <a:t>Quelle: Positionspapier ANP Deutschland 2011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linds(horizontal)">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71904-A828-4121-8ABC-804608713E0D}"/>
              </a:ext>
            </a:extLst>
          </p:cNvPr>
          <p:cNvSpPr>
            <a:spLocks noGrp="1"/>
          </p:cNvSpPr>
          <p:nvPr>
            <p:ph type="title"/>
          </p:nvPr>
        </p:nvSpPr>
        <p:spPr>
          <a:xfrm>
            <a:off x="609600" y="642918"/>
            <a:ext cx="6422503" cy="1143008"/>
          </a:xfrm>
        </p:spPr>
        <p:txBody>
          <a:bodyPr wrap="square" anchor="b">
            <a:normAutofit/>
          </a:bodyPr>
          <a:lstStyle/>
          <a:p>
            <a:r>
              <a:rPr lang="de-DE" sz="3200" dirty="0"/>
              <a:t>Ungenutzte Potentiale</a:t>
            </a:r>
          </a:p>
        </p:txBody>
      </p:sp>
      <p:pic>
        <p:nvPicPr>
          <p:cNvPr id="4" name="Grafik 3">
            <a:extLst>
              <a:ext uri="{FF2B5EF4-FFF2-40B4-BE49-F238E27FC236}">
                <a16:creationId xmlns:a16="http://schemas.microsoft.com/office/drawing/2014/main" id="{3327AE55-9DC4-4EBA-9B63-BA07E04EC9DB}"/>
              </a:ext>
            </a:extLst>
          </p:cNvPr>
          <p:cNvPicPr>
            <a:picLocks noChangeAspect="1"/>
          </p:cNvPicPr>
          <p:nvPr/>
        </p:nvPicPr>
        <p:blipFill>
          <a:blip r:embed="rId2"/>
          <a:stretch>
            <a:fillRect/>
          </a:stretch>
        </p:blipFill>
        <p:spPr>
          <a:xfrm>
            <a:off x="-122065" y="0"/>
            <a:ext cx="6059427" cy="6964859"/>
          </a:xfrm>
          <a:prstGeom prst="rect">
            <a:avLst/>
          </a:prstGeom>
          <a:noFill/>
        </p:spPr>
      </p:pic>
    </p:spTree>
    <p:extLst>
      <p:ext uri="{BB962C8B-B14F-4D97-AF65-F5344CB8AC3E}">
        <p14:creationId xmlns:p14="http://schemas.microsoft.com/office/powerpoint/2010/main" val="876096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805547"/>
            <a:ext cx="10515600" cy="1325563"/>
          </a:xfrm>
        </p:spPr>
        <p:txBody>
          <a:bodyPr>
            <a:normAutofit/>
          </a:bodyPr>
          <a:lstStyle/>
          <a:p>
            <a:r>
              <a:rPr lang="de-AT" sz="3600" dirty="0"/>
              <a:t>Aber wer sind nun diese APN und was können sie?</a:t>
            </a:r>
          </a:p>
        </p:txBody>
      </p:sp>
      <p:sp>
        <p:nvSpPr>
          <p:cNvPr id="8" name="Inhaltsplatzhalter 7">
            <a:extLst>
              <a:ext uri="{FF2B5EF4-FFF2-40B4-BE49-F238E27FC236}">
                <a16:creationId xmlns:a16="http://schemas.microsoft.com/office/drawing/2014/main" id="{02E936FE-EA0A-4532-B50C-3E21CF5044D3}"/>
              </a:ext>
            </a:extLst>
          </p:cNvPr>
          <p:cNvSpPr>
            <a:spLocks noGrp="1"/>
          </p:cNvSpPr>
          <p:nvPr>
            <p:ph sz="quarter" idx="4"/>
          </p:nvPr>
        </p:nvSpPr>
        <p:spPr>
          <a:xfrm>
            <a:off x="6909742" y="2341756"/>
            <a:ext cx="4937760" cy="3848732"/>
          </a:xfrm>
        </p:spPr>
        <p:txBody>
          <a:bodyPr>
            <a:normAutofit/>
          </a:bodyPr>
          <a:lstStyle/>
          <a:p>
            <a:pPr>
              <a:buNone/>
            </a:pPr>
            <a:r>
              <a:rPr lang="de-AT" dirty="0"/>
              <a:t>1) Spezialisierte klinische Pflegepraxis</a:t>
            </a:r>
          </a:p>
          <a:p>
            <a:pPr>
              <a:buNone/>
            </a:pPr>
            <a:r>
              <a:rPr lang="de-AT" dirty="0"/>
              <a:t>2) Fachberatung und Coaching von PatientInnen, Familien und anderen </a:t>
            </a:r>
            <a:r>
              <a:rPr lang="de-AT" dirty="0" err="1"/>
              <a:t>Leistungserbringer:nnen</a:t>
            </a:r>
            <a:endParaRPr lang="de-AT" dirty="0"/>
          </a:p>
          <a:p>
            <a:pPr>
              <a:buNone/>
            </a:pPr>
            <a:r>
              <a:rPr lang="de-AT" dirty="0"/>
              <a:t>3) Konsultation und Beratung</a:t>
            </a:r>
          </a:p>
          <a:p>
            <a:pPr>
              <a:buNone/>
            </a:pPr>
            <a:r>
              <a:rPr lang="de-AT" dirty="0"/>
              <a:t>4) Forschung</a:t>
            </a:r>
          </a:p>
          <a:p>
            <a:pPr>
              <a:buNone/>
            </a:pPr>
            <a:r>
              <a:rPr lang="de-AT" dirty="0"/>
              <a:t>5) Klinisches, professionelles und systemisches Leadership</a:t>
            </a:r>
          </a:p>
          <a:p>
            <a:pPr>
              <a:buNone/>
            </a:pPr>
            <a:r>
              <a:rPr lang="de-AT" dirty="0"/>
              <a:t>6) Zusammenarbeit</a:t>
            </a:r>
          </a:p>
          <a:p>
            <a:pPr>
              <a:buNone/>
            </a:pPr>
            <a:r>
              <a:rPr lang="de-AT" dirty="0"/>
              <a:t>7) Ethische Entscheidungsfindung</a:t>
            </a:r>
          </a:p>
          <a:p>
            <a:endParaRPr lang="de-DE" dirty="0"/>
          </a:p>
        </p:txBody>
      </p:sp>
      <p:pic>
        <p:nvPicPr>
          <p:cNvPr id="2050" name="Picture 2"/>
          <p:cNvPicPr>
            <a:picLocks noChangeAspect="1" noChangeArrowheads="1"/>
          </p:cNvPicPr>
          <p:nvPr/>
        </p:nvPicPr>
        <p:blipFill rotWithShape="1">
          <a:blip r:embed="rId2" cstate="print"/>
          <a:srcRect l="12177" t="30686" r="59921" b="23955"/>
          <a:stretch/>
        </p:blipFill>
        <p:spPr bwMode="auto">
          <a:xfrm>
            <a:off x="2051825" y="1882982"/>
            <a:ext cx="4464834" cy="4536504"/>
          </a:xfrm>
          <a:prstGeom prst="rect">
            <a:avLst/>
          </a:prstGeom>
          <a:noFill/>
          <a:ln w="9525">
            <a:noFill/>
            <a:miter lim="800000"/>
            <a:headEnd/>
            <a:tailEnd/>
          </a:ln>
        </p:spPr>
      </p:pic>
      <p:sp>
        <p:nvSpPr>
          <p:cNvPr id="5" name="Textfeld 4"/>
          <p:cNvSpPr txBox="1"/>
          <p:nvPr/>
        </p:nvSpPr>
        <p:spPr>
          <a:xfrm>
            <a:off x="6240017" y="6611780"/>
            <a:ext cx="4012637" cy="246221"/>
          </a:xfrm>
          <a:prstGeom prst="rect">
            <a:avLst/>
          </a:prstGeom>
          <a:noFill/>
        </p:spPr>
        <p:txBody>
          <a:bodyPr wrap="none" rtlCol="0">
            <a:spAutoFit/>
          </a:bodyPr>
          <a:lstStyle/>
          <a:p>
            <a:r>
              <a:rPr lang="de-AT" sz="1000" dirty="0">
                <a:latin typeface="Lucida Sans Un"/>
              </a:rPr>
              <a:t>Quelle: österreichisches </a:t>
            </a:r>
            <a:r>
              <a:rPr lang="de-AT" sz="1000" dirty="0" err="1">
                <a:latin typeface="Lucida Sans Un"/>
              </a:rPr>
              <a:t>Advanced</a:t>
            </a:r>
            <a:r>
              <a:rPr lang="de-AT" sz="1000" dirty="0">
                <a:latin typeface="Lucida Sans Un"/>
              </a:rPr>
              <a:t> Nursing Practice-Positionspapier, 2013</a:t>
            </a:r>
          </a:p>
        </p:txBody>
      </p:sp>
      <p:sp>
        <p:nvSpPr>
          <p:cNvPr id="7" name="Textfeld 6"/>
          <p:cNvSpPr txBox="1"/>
          <p:nvPr/>
        </p:nvSpPr>
        <p:spPr>
          <a:xfrm>
            <a:off x="0" y="5377582"/>
            <a:ext cx="3240360" cy="1200329"/>
          </a:xfrm>
          <a:prstGeom prst="rect">
            <a:avLst/>
          </a:prstGeom>
          <a:noFill/>
        </p:spPr>
        <p:txBody>
          <a:bodyPr wrap="square" rtlCol="0">
            <a:spAutoFit/>
          </a:bodyPr>
          <a:lstStyle/>
          <a:p>
            <a:r>
              <a:rPr lang="de-AT" b="1" dirty="0">
                <a:solidFill>
                  <a:srgbClr val="FF0000"/>
                </a:solidFill>
                <a:latin typeface="Lucida Sans Unicode" pitchFamily="34" charset="0"/>
                <a:ea typeface="Lucida Sans Unicode" pitchFamily="34" charset="0"/>
                <a:cs typeface="Lucida Sans Unicode" pitchFamily="34" charset="0"/>
              </a:rPr>
              <a:t>Pflegelehrer/innen &amp;</a:t>
            </a:r>
            <a:br>
              <a:rPr lang="de-AT" b="1" dirty="0">
                <a:solidFill>
                  <a:srgbClr val="FF0000"/>
                </a:solidFill>
                <a:latin typeface="Lucida Sans Unicode" pitchFamily="34" charset="0"/>
                <a:ea typeface="Lucida Sans Unicode" pitchFamily="34" charset="0"/>
                <a:cs typeface="Lucida Sans Unicode" pitchFamily="34" charset="0"/>
              </a:rPr>
            </a:br>
            <a:r>
              <a:rPr lang="de-AT" b="1" dirty="0">
                <a:solidFill>
                  <a:srgbClr val="FF0000"/>
                </a:solidFill>
                <a:latin typeface="Lucida Sans Unicode" pitchFamily="34" charset="0"/>
                <a:ea typeface="Lucida Sans Unicode" pitchFamily="34" charset="0"/>
                <a:cs typeface="Lucida Sans Unicode" pitchFamily="34" charset="0"/>
              </a:rPr>
              <a:t>Pflegemanager/innen &amp;</a:t>
            </a:r>
            <a:br>
              <a:rPr lang="de-AT" b="1" dirty="0">
                <a:solidFill>
                  <a:srgbClr val="FF0000"/>
                </a:solidFill>
                <a:latin typeface="Lucida Sans Unicode" pitchFamily="34" charset="0"/>
                <a:ea typeface="Lucida Sans Unicode" pitchFamily="34" charset="0"/>
                <a:cs typeface="Lucida Sans Unicode" pitchFamily="34" charset="0"/>
              </a:rPr>
            </a:br>
            <a:r>
              <a:rPr lang="de-AT" b="1" dirty="0" err="1">
                <a:solidFill>
                  <a:srgbClr val="FF0000"/>
                </a:solidFill>
                <a:latin typeface="Lucida Sans Unicode" pitchFamily="34" charset="0"/>
                <a:ea typeface="Lucida Sans Unicode" pitchFamily="34" charset="0"/>
                <a:cs typeface="Lucida Sans Unicode" pitchFamily="34" charset="0"/>
              </a:rPr>
              <a:t>Pflegewissenschafter</a:t>
            </a:r>
            <a:r>
              <a:rPr lang="de-AT" b="1" dirty="0">
                <a:solidFill>
                  <a:srgbClr val="FF0000"/>
                </a:solidFill>
                <a:latin typeface="Lucida Sans Unicode" pitchFamily="34" charset="0"/>
                <a:ea typeface="Lucida Sans Unicode" pitchFamily="34" charset="0"/>
                <a:cs typeface="Lucida Sans Unicode" pitchFamily="34" charset="0"/>
              </a:rPr>
              <a:t>/innen</a:t>
            </a:r>
            <a:br>
              <a:rPr lang="de-AT" b="1" dirty="0">
                <a:solidFill>
                  <a:srgbClr val="FF0000"/>
                </a:solidFill>
                <a:latin typeface="Lucida Sans Unicode" pitchFamily="34" charset="0"/>
                <a:ea typeface="Lucida Sans Unicode" pitchFamily="34" charset="0"/>
                <a:cs typeface="Lucida Sans Unicode" pitchFamily="34" charset="0"/>
              </a:rPr>
            </a:br>
            <a:r>
              <a:rPr lang="de-AT" b="1" dirty="0">
                <a:solidFill>
                  <a:srgbClr val="FF0000"/>
                </a:solidFill>
                <a:latin typeface="Lucida Sans Unicode" pitchFamily="34" charset="0"/>
                <a:ea typeface="Lucida Sans Unicode" pitchFamily="34" charset="0"/>
                <a:cs typeface="Lucida Sans Unicode" pitchFamily="34" charset="0"/>
              </a:rPr>
              <a:t>sind keine APN!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FC4AA4-DBD2-47C9-BA7B-C7AEE8120061}"/>
              </a:ext>
            </a:extLst>
          </p:cNvPr>
          <p:cNvSpPr>
            <a:spLocks noGrp="1"/>
          </p:cNvSpPr>
          <p:nvPr>
            <p:ph type="title"/>
          </p:nvPr>
        </p:nvSpPr>
        <p:spPr>
          <a:xfrm>
            <a:off x="836612" y="674751"/>
            <a:ext cx="10515600" cy="950977"/>
          </a:xfrm>
        </p:spPr>
        <p:txBody>
          <a:bodyPr/>
          <a:lstStyle/>
          <a:p>
            <a:r>
              <a:rPr lang="de-DE" dirty="0"/>
              <a:t>Aber was ist </a:t>
            </a:r>
            <a:r>
              <a:rPr lang="de-DE" dirty="0" err="1"/>
              <a:t>advanced</a:t>
            </a:r>
            <a:r>
              <a:rPr lang="de-DE" dirty="0"/>
              <a:t> </a:t>
            </a:r>
            <a:r>
              <a:rPr lang="de-DE" dirty="0" err="1"/>
              <a:t>nursing</a:t>
            </a:r>
            <a:r>
              <a:rPr lang="de-DE" dirty="0"/>
              <a:t> </a:t>
            </a:r>
            <a:r>
              <a:rPr lang="de-DE" dirty="0" err="1"/>
              <a:t>practice</a:t>
            </a:r>
            <a:endParaRPr lang="de-DE" dirty="0"/>
          </a:p>
        </p:txBody>
      </p:sp>
      <p:sp>
        <p:nvSpPr>
          <p:cNvPr id="3" name="Textplatzhalter 2">
            <a:extLst>
              <a:ext uri="{FF2B5EF4-FFF2-40B4-BE49-F238E27FC236}">
                <a16:creationId xmlns:a16="http://schemas.microsoft.com/office/drawing/2014/main" id="{4360564F-8360-4D17-A1F4-A08664D87F2F}"/>
              </a:ext>
            </a:extLst>
          </p:cNvPr>
          <p:cNvSpPr>
            <a:spLocks noGrp="1"/>
          </p:cNvSpPr>
          <p:nvPr>
            <p:ph type="body" idx="1"/>
          </p:nvPr>
        </p:nvSpPr>
        <p:spPr/>
        <p:txBody>
          <a:bodyPr/>
          <a:lstStyle/>
          <a:p>
            <a:r>
              <a:rPr lang="de-DE" dirty="0"/>
              <a:t>Erweiterung</a:t>
            </a:r>
          </a:p>
        </p:txBody>
      </p:sp>
      <p:sp>
        <p:nvSpPr>
          <p:cNvPr id="5" name="Textplatzhalter 4">
            <a:extLst>
              <a:ext uri="{FF2B5EF4-FFF2-40B4-BE49-F238E27FC236}">
                <a16:creationId xmlns:a16="http://schemas.microsoft.com/office/drawing/2014/main" id="{E5605690-C48D-4986-A066-A2B099FAA8E3}"/>
              </a:ext>
            </a:extLst>
          </p:cNvPr>
          <p:cNvSpPr>
            <a:spLocks noGrp="1"/>
          </p:cNvSpPr>
          <p:nvPr>
            <p:ph type="body" sz="quarter" idx="3"/>
          </p:nvPr>
        </p:nvSpPr>
        <p:spPr/>
        <p:txBody>
          <a:bodyPr/>
          <a:lstStyle/>
          <a:p>
            <a:r>
              <a:rPr lang="de-DE" dirty="0"/>
              <a:t>Spezialisierung</a:t>
            </a:r>
          </a:p>
        </p:txBody>
      </p:sp>
      <p:pic>
        <p:nvPicPr>
          <p:cNvPr id="14" name="Inhaltsplatzhalter 13" descr="Bücher in einem Regal">
            <a:extLst>
              <a:ext uri="{FF2B5EF4-FFF2-40B4-BE49-F238E27FC236}">
                <a16:creationId xmlns:a16="http://schemas.microsoft.com/office/drawing/2014/main" id="{4E70C351-711E-49C7-AB1E-9A9D71CFE96A}"/>
              </a:ext>
            </a:extLst>
          </p:cNvPr>
          <p:cNvPicPr>
            <a:picLocks noGrp="1" noChangeAspect="1"/>
          </p:cNvPicPr>
          <p:nvPr>
            <p:ph sz="quarter" idx="4"/>
          </p:nvPr>
        </p:nvPicPr>
        <p:blipFill>
          <a:blip r:embed="rId3"/>
          <a:stretch>
            <a:fillRect/>
          </a:stretch>
        </p:blipFill>
        <p:spPr>
          <a:xfrm>
            <a:off x="4541838" y="3622659"/>
            <a:ext cx="3108325" cy="2073307"/>
          </a:xfrm>
        </p:spPr>
      </p:pic>
      <p:sp>
        <p:nvSpPr>
          <p:cNvPr id="9" name="Textplatzhalter 8">
            <a:extLst>
              <a:ext uri="{FF2B5EF4-FFF2-40B4-BE49-F238E27FC236}">
                <a16:creationId xmlns:a16="http://schemas.microsoft.com/office/drawing/2014/main" id="{6E3AD5E5-45D1-4892-9F7F-0AA3BFB0F448}"/>
              </a:ext>
            </a:extLst>
          </p:cNvPr>
          <p:cNvSpPr>
            <a:spLocks noGrp="1"/>
          </p:cNvSpPr>
          <p:nvPr>
            <p:ph type="body" sz="quarter" idx="13"/>
          </p:nvPr>
        </p:nvSpPr>
        <p:spPr/>
        <p:txBody>
          <a:bodyPr/>
          <a:lstStyle/>
          <a:p>
            <a:r>
              <a:rPr lang="de-DE" dirty="0"/>
              <a:t>Fortschritt</a:t>
            </a:r>
          </a:p>
        </p:txBody>
      </p:sp>
      <p:pic>
        <p:nvPicPr>
          <p:cNvPr id="16" name="Inhaltsplatzhalter 15" descr="Draufsicht auf eine Wendeltreppe">
            <a:extLst>
              <a:ext uri="{FF2B5EF4-FFF2-40B4-BE49-F238E27FC236}">
                <a16:creationId xmlns:a16="http://schemas.microsoft.com/office/drawing/2014/main" id="{9240E752-32F5-40A5-9114-526EC44993E1}"/>
              </a:ext>
            </a:extLst>
          </p:cNvPr>
          <p:cNvPicPr>
            <a:picLocks noGrp="1" noChangeAspect="1"/>
          </p:cNvPicPr>
          <p:nvPr>
            <p:ph sz="quarter" idx="14"/>
          </p:nvPr>
        </p:nvPicPr>
        <p:blipFill>
          <a:blip r:embed="rId4"/>
          <a:stretch>
            <a:fillRect/>
          </a:stretch>
        </p:blipFill>
        <p:spPr>
          <a:xfrm>
            <a:off x="8243888" y="3622173"/>
            <a:ext cx="3108325" cy="2074278"/>
          </a:xfrm>
        </p:spPr>
      </p:pic>
      <p:pic>
        <p:nvPicPr>
          <p:cNvPr id="18" name="Grafik 17" descr="Hölzerne Innentreppe, die nach oben führt">
            <a:extLst>
              <a:ext uri="{FF2B5EF4-FFF2-40B4-BE49-F238E27FC236}">
                <a16:creationId xmlns:a16="http://schemas.microsoft.com/office/drawing/2014/main" id="{0073CF65-4307-4BB4-93FA-3A831651FE44}"/>
              </a:ext>
            </a:extLst>
          </p:cNvPr>
          <p:cNvPicPr>
            <a:picLocks noChangeAspect="1"/>
          </p:cNvPicPr>
          <p:nvPr/>
        </p:nvPicPr>
        <p:blipFill>
          <a:blip r:embed="rId5"/>
          <a:stretch>
            <a:fillRect/>
          </a:stretch>
        </p:blipFill>
        <p:spPr>
          <a:xfrm>
            <a:off x="846765" y="3622173"/>
            <a:ext cx="3101348" cy="2068174"/>
          </a:xfrm>
          <a:prstGeom prst="rect">
            <a:avLst/>
          </a:prstGeom>
        </p:spPr>
      </p:pic>
      <p:sp>
        <p:nvSpPr>
          <p:cNvPr id="13" name="Datumsplatzhalter 3">
            <a:extLst>
              <a:ext uri="{FF2B5EF4-FFF2-40B4-BE49-F238E27FC236}">
                <a16:creationId xmlns:a16="http://schemas.microsoft.com/office/drawing/2014/main" id="{89040322-2C40-48CD-9424-70692D7130DF}"/>
              </a:ext>
            </a:extLst>
          </p:cNvPr>
          <p:cNvSpPr>
            <a:spLocks noGrp="1"/>
          </p:cNvSpPr>
          <p:nvPr>
            <p:ph type="dt" sz="half" idx="10"/>
          </p:nvPr>
        </p:nvSpPr>
        <p:spPr>
          <a:xfrm>
            <a:off x="891652" y="6356350"/>
            <a:ext cx="2743200" cy="365125"/>
          </a:xfrm>
        </p:spPr>
        <p:txBody>
          <a:bodyPr rtlCol="0"/>
          <a:lstStyle>
            <a:lvl1pPr>
              <a:defRPr/>
            </a:lvl1pPr>
          </a:lstStyle>
          <a:p>
            <a:r>
              <a:rPr lang="de-DE" dirty="0"/>
              <a:t>05.09.2022</a:t>
            </a:r>
          </a:p>
        </p:txBody>
      </p:sp>
      <p:sp>
        <p:nvSpPr>
          <p:cNvPr id="15" name="Fußzeilenplatzhalter 4">
            <a:extLst>
              <a:ext uri="{FF2B5EF4-FFF2-40B4-BE49-F238E27FC236}">
                <a16:creationId xmlns:a16="http://schemas.microsoft.com/office/drawing/2014/main" id="{625CA50C-3884-443C-9F51-3533013DB2E8}"/>
              </a:ext>
            </a:extLst>
          </p:cNvPr>
          <p:cNvSpPr>
            <a:spLocks noGrp="1"/>
          </p:cNvSpPr>
          <p:nvPr>
            <p:ph type="ftr" sz="quarter" idx="11"/>
          </p:nvPr>
        </p:nvSpPr>
        <p:spPr>
          <a:xfrm>
            <a:off x="4038600" y="6356350"/>
            <a:ext cx="4114800" cy="365125"/>
          </a:xfrm>
        </p:spPr>
        <p:txBody>
          <a:bodyPr rtlCol="0"/>
          <a:lstStyle>
            <a:lvl1pPr>
              <a:defRPr/>
            </a:lvl1pPr>
          </a:lstStyle>
          <a:p>
            <a:r>
              <a:rPr lang="de-DE" dirty="0"/>
              <a:t>Rappold, ANP Dialoge</a:t>
            </a:r>
          </a:p>
        </p:txBody>
      </p:sp>
    </p:spTree>
    <p:extLst>
      <p:ext uri="{BB962C8B-B14F-4D97-AF65-F5344CB8AC3E}">
        <p14:creationId xmlns:p14="http://schemas.microsoft.com/office/powerpoint/2010/main" val="3105904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3">
            <a:extLst>
              <a:ext uri="{FF2B5EF4-FFF2-40B4-BE49-F238E27FC236}">
                <a16:creationId xmlns:a16="http://schemas.microsoft.com/office/drawing/2014/main" id="{53958441-4EC8-4046-AF63-2EEF6C5A1E86}"/>
              </a:ext>
            </a:extLst>
          </p:cNvPr>
          <p:cNvSpPr>
            <a:spLocks noGrp="1"/>
          </p:cNvSpPr>
          <p:nvPr>
            <p:ph type="title"/>
          </p:nvPr>
        </p:nvSpPr>
        <p:spPr>
          <a:xfrm>
            <a:off x="777875" y="856456"/>
            <a:ext cx="8229600" cy="414337"/>
          </a:xfrm>
        </p:spPr>
        <p:txBody>
          <a:bodyPr>
            <a:normAutofit fontScale="90000"/>
          </a:bodyPr>
          <a:lstStyle/>
          <a:p>
            <a:r>
              <a:rPr lang="de-DE" altLang="de-DE" dirty="0"/>
              <a:t>Wie passt das, mit dem was </a:t>
            </a:r>
            <a:br>
              <a:rPr lang="de-DE" altLang="de-DE" dirty="0"/>
            </a:br>
            <a:r>
              <a:rPr lang="de-DE" altLang="de-DE" dirty="0"/>
              <a:t>wir haben zusammen?</a:t>
            </a:r>
            <a:endParaRPr lang="de-AT" altLang="de-DE" dirty="0"/>
          </a:p>
        </p:txBody>
      </p:sp>
      <p:graphicFrame>
        <p:nvGraphicFramePr>
          <p:cNvPr id="8" name="Tabelle 7">
            <a:extLst>
              <a:ext uri="{FF2B5EF4-FFF2-40B4-BE49-F238E27FC236}">
                <a16:creationId xmlns:a16="http://schemas.microsoft.com/office/drawing/2014/main" id="{FCAA4D70-F940-498E-8372-06B2CADAA259}"/>
              </a:ext>
            </a:extLst>
          </p:cNvPr>
          <p:cNvGraphicFramePr>
            <a:graphicFrameLocks noGrp="1"/>
          </p:cNvGraphicFramePr>
          <p:nvPr>
            <p:extLst>
              <p:ext uri="{D42A27DB-BD31-4B8C-83A1-F6EECF244321}">
                <p14:modId xmlns:p14="http://schemas.microsoft.com/office/powerpoint/2010/main" val="2684920989"/>
              </p:ext>
            </p:extLst>
          </p:nvPr>
        </p:nvGraphicFramePr>
        <p:xfrm>
          <a:off x="1374149" y="1789383"/>
          <a:ext cx="8533346" cy="4592368"/>
        </p:xfrm>
        <a:graphic>
          <a:graphicData uri="http://schemas.openxmlformats.org/drawingml/2006/table">
            <a:tbl>
              <a:tblPr firstRow="1" bandRow="1">
                <a:tableStyleId>{2D5ABB26-0587-4C30-8999-92F81FD0307C}</a:tableStyleId>
              </a:tblPr>
              <a:tblGrid>
                <a:gridCol w="2274217">
                  <a:extLst>
                    <a:ext uri="{9D8B030D-6E8A-4147-A177-3AD203B41FA5}">
                      <a16:colId xmlns:a16="http://schemas.microsoft.com/office/drawing/2014/main" val="20000"/>
                    </a:ext>
                  </a:extLst>
                </a:gridCol>
                <a:gridCol w="2274217">
                  <a:extLst>
                    <a:ext uri="{9D8B030D-6E8A-4147-A177-3AD203B41FA5}">
                      <a16:colId xmlns:a16="http://schemas.microsoft.com/office/drawing/2014/main" val="20001"/>
                    </a:ext>
                  </a:extLst>
                </a:gridCol>
                <a:gridCol w="1972330">
                  <a:extLst>
                    <a:ext uri="{9D8B030D-6E8A-4147-A177-3AD203B41FA5}">
                      <a16:colId xmlns:a16="http://schemas.microsoft.com/office/drawing/2014/main" val="20002"/>
                    </a:ext>
                  </a:extLst>
                </a:gridCol>
                <a:gridCol w="2012582">
                  <a:extLst>
                    <a:ext uri="{9D8B030D-6E8A-4147-A177-3AD203B41FA5}">
                      <a16:colId xmlns:a16="http://schemas.microsoft.com/office/drawing/2014/main" val="20003"/>
                    </a:ext>
                  </a:extLst>
                </a:gridCol>
              </a:tblGrid>
              <a:tr h="1148092">
                <a:tc>
                  <a:txBody>
                    <a:bodyPr/>
                    <a:lstStyle/>
                    <a:p>
                      <a:endParaRPr lang="de-AT" sz="1800" dirty="0"/>
                    </a:p>
                  </a:txBody>
                  <a:tcPr marL="92562" marR="92562" marT="46276" marB="46276"/>
                </a:tc>
                <a:tc>
                  <a:txBody>
                    <a:bodyPr/>
                    <a:lstStyle/>
                    <a:p>
                      <a:pPr algn="ctr"/>
                      <a:r>
                        <a:rPr lang="de-AT" sz="1400" dirty="0"/>
                        <a:t>Weiterbildungen</a:t>
                      </a:r>
                      <a:br>
                        <a:rPr lang="de-AT" sz="1400" dirty="0"/>
                      </a:br>
                      <a:r>
                        <a:rPr lang="de-AT" sz="1400" dirty="0"/>
                        <a:t>Stufe 1</a:t>
                      </a:r>
                    </a:p>
                  </a:txBody>
                  <a:tcPr marL="92562" marR="92562" marT="46276" marB="46276" anchor="ctr"/>
                </a:tc>
                <a:tc>
                  <a:txBody>
                    <a:bodyPr/>
                    <a:lstStyle/>
                    <a:p>
                      <a:pPr algn="ctr"/>
                      <a:r>
                        <a:rPr lang="de-AT" sz="1400" dirty="0"/>
                        <a:t>Akademische/r</a:t>
                      </a:r>
                      <a:r>
                        <a:rPr lang="de-AT" sz="1400" baseline="0" dirty="0"/>
                        <a:t> Experte/Expertin (Spezialisierung)</a:t>
                      </a:r>
                    </a:p>
                    <a:p>
                      <a:pPr algn="ctr"/>
                      <a:r>
                        <a:rPr lang="de-AT" sz="1400" baseline="0" dirty="0"/>
                        <a:t>Stufe 2</a:t>
                      </a:r>
                      <a:endParaRPr lang="de-AT" sz="1400" dirty="0"/>
                    </a:p>
                  </a:txBody>
                  <a:tcPr marL="92562" marR="92562" marT="46276" marB="46276" anchor="ctr"/>
                </a:tc>
                <a:tc>
                  <a:txBody>
                    <a:bodyPr/>
                    <a:lstStyle/>
                    <a:p>
                      <a:pPr algn="ctr"/>
                      <a:r>
                        <a:rPr lang="de-AT" sz="1400" dirty="0"/>
                        <a:t>Master</a:t>
                      </a:r>
                    </a:p>
                    <a:p>
                      <a:pPr algn="ctr"/>
                      <a:r>
                        <a:rPr lang="de-AT" sz="1400" dirty="0"/>
                        <a:t>Stufe 3</a:t>
                      </a:r>
                    </a:p>
                  </a:txBody>
                  <a:tcPr marL="92562" marR="92562" marT="46276" marB="46276" anchor="ctr"/>
                </a:tc>
                <a:extLst>
                  <a:ext uri="{0D108BD9-81ED-4DB2-BD59-A6C34878D82A}">
                    <a16:rowId xmlns:a16="http://schemas.microsoft.com/office/drawing/2014/main" val="10000"/>
                  </a:ext>
                </a:extLst>
              </a:tr>
              <a:tr h="1148092">
                <a:tc>
                  <a:txBody>
                    <a:bodyPr/>
                    <a:lstStyle/>
                    <a:p>
                      <a:r>
                        <a:rPr lang="de-AT" sz="1400" dirty="0"/>
                        <a:t>Fachliche Vertiefung</a:t>
                      </a:r>
                      <a:endParaRPr lang="de-AT" sz="1400" dirty="0">
                        <a:latin typeface="Lucida Sans Unicode" pitchFamily="34" charset="0"/>
                        <a:cs typeface="Lucida Sans Unicode" pitchFamily="34" charset="0"/>
                      </a:endParaRPr>
                    </a:p>
                  </a:txBody>
                  <a:tcPr marL="92562" marR="92562" marT="46276" marB="46276" anchor="ctr"/>
                </a:tc>
                <a:tc>
                  <a:txBody>
                    <a:bodyPr/>
                    <a:lstStyle/>
                    <a:p>
                      <a:endParaRPr lang="de-AT" sz="1800" dirty="0"/>
                    </a:p>
                  </a:txBody>
                  <a:tcPr marL="92562" marR="92562" marT="46276" marB="46276" anchor="ctr"/>
                </a:tc>
                <a:tc>
                  <a:txBody>
                    <a:bodyPr/>
                    <a:lstStyle/>
                    <a:p>
                      <a:endParaRPr lang="de-AT" sz="1800" dirty="0"/>
                    </a:p>
                  </a:txBody>
                  <a:tcPr marL="92562" marR="92562" marT="46276" marB="46276" anchor="ctr"/>
                </a:tc>
                <a:tc>
                  <a:txBody>
                    <a:bodyPr/>
                    <a:lstStyle/>
                    <a:p>
                      <a:endParaRPr lang="de-AT" sz="1800"/>
                    </a:p>
                  </a:txBody>
                  <a:tcPr marL="92562" marR="92562" marT="46276" marB="46276" anchor="ctr"/>
                </a:tc>
                <a:extLst>
                  <a:ext uri="{0D108BD9-81ED-4DB2-BD59-A6C34878D82A}">
                    <a16:rowId xmlns:a16="http://schemas.microsoft.com/office/drawing/2014/main" val="10001"/>
                  </a:ext>
                </a:extLst>
              </a:tr>
              <a:tr h="11480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400" dirty="0"/>
                        <a:t>Fachliche Erweiterung</a:t>
                      </a:r>
                    </a:p>
                    <a:p>
                      <a:endParaRPr lang="de-AT" sz="1400" dirty="0">
                        <a:latin typeface="Lucida Sans Unicode" pitchFamily="34" charset="0"/>
                        <a:cs typeface="Lucida Sans Unicode" pitchFamily="34" charset="0"/>
                      </a:endParaRPr>
                    </a:p>
                  </a:txBody>
                  <a:tcPr marL="92562" marR="92562" marT="46276" marB="46276" anchor="ctr"/>
                </a:tc>
                <a:tc>
                  <a:txBody>
                    <a:bodyPr/>
                    <a:lstStyle/>
                    <a:p>
                      <a:endParaRPr lang="de-AT" sz="1800" dirty="0"/>
                    </a:p>
                  </a:txBody>
                  <a:tcPr marL="92562" marR="92562" marT="46276" marB="46276" anchor="ctr"/>
                </a:tc>
                <a:tc>
                  <a:txBody>
                    <a:bodyPr/>
                    <a:lstStyle/>
                    <a:p>
                      <a:endParaRPr lang="de-AT" sz="1800" dirty="0"/>
                    </a:p>
                  </a:txBody>
                  <a:tcPr marL="92562" marR="92562" marT="46276" marB="46276" anchor="ctr"/>
                </a:tc>
                <a:tc>
                  <a:txBody>
                    <a:bodyPr/>
                    <a:lstStyle/>
                    <a:p>
                      <a:endParaRPr lang="de-AT" sz="1800" dirty="0"/>
                    </a:p>
                  </a:txBody>
                  <a:tcPr marL="92562" marR="92562" marT="46276" marB="46276" anchor="ctr"/>
                </a:tc>
                <a:extLst>
                  <a:ext uri="{0D108BD9-81ED-4DB2-BD59-A6C34878D82A}">
                    <a16:rowId xmlns:a16="http://schemas.microsoft.com/office/drawing/2014/main" val="10002"/>
                  </a:ext>
                </a:extLst>
              </a:tr>
              <a:tr h="1148092">
                <a:tc>
                  <a:txBody>
                    <a:bodyPr/>
                    <a:lstStyle/>
                    <a:p>
                      <a:r>
                        <a:rPr lang="de-AT" sz="1400" dirty="0"/>
                        <a:t>Wissenschaft</a:t>
                      </a:r>
                      <a:endParaRPr lang="de-AT" sz="1400" dirty="0">
                        <a:latin typeface="Lucida Sans Unicode" pitchFamily="34" charset="0"/>
                        <a:cs typeface="Lucida Sans Unicode" pitchFamily="34" charset="0"/>
                      </a:endParaRPr>
                    </a:p>
                  </a:txBody>
                  <a:tcPr marL="92562" marR="92562" marT="46276" marB="46276" anchor="ctr"/>
                </a:tc>
                <a:tc>
                  <a:txBody>
                    <a:bodyPr/>
                    <a:lstStyle/>
                    <a:p>
                      <a:endParaRPr lang="de-AT" sz="1800" dirty="0"/>
                    </a:p>
                  </a:txBody>
                  <a:tcPr marL="92562" marR="92562" marT="46276" marB="46276" anchor="ctr"/>
                </a:tc>
                <a:tc>
                  <a:txBody>
                    <a:bodyPr/>
                    <a:lstStyle/>
                    <a:p>
                      <a:endParaRPr lang="de-AT" sz="1800" dirty="0"/>
                    </a:p>
                  </a:txBody>
                  <a:tcPr marL="92562" marR="92562" marT="46276" marB="46276" anchor="ctr"/>
                </a:tc>
                <a:tc>
                  <a:txBody>
                    <a:bodyPr/>
                    <a:lstStyle/>
                    <a:p>
                      <a:endParaRPr lang="de-AT" sz="1800" dirty="0"/>
                    </a:p>
                  </a:txBody>
                  <a:tcPr marL="92562" marR="92562" marT="46276" marB="46276" anchor="ctr"/>
                </a:tc>
                <a:extLst>
                  <a:ext uri="{0D108BD9-81ED-4DB2-BD59-A6C34878D82A}">
                    <a16:rowId xmlns:a16="http://schemas.microsoft.com/office/drawing/2014/main" val="10003"/>
                  </a:ext>
                </a:extLst>
              </a:tr>
            </a:tbl>
          </a:graphicData>
        </a:graphic>
      </p:graphicFrame>
      <p:sp>
        <p:nvSpPr>
          <p:cNvPr id="9" name="Rechteck 8">
            <a:extLst>
              <a:ext uri="{FF2B5EF4-FFF2-40B4-BE49-F238E27FC236}">
                <a16:creationId xmlns:a16="http://schemas.microsoft.com/office/drawing/2014/main" id="{1329FF3B-FC12-47C6-B14F-FD916F300402}"/>
              </a:ext>
            </a:extLst>
          </p:cNvPr>
          <p:cNvSpPr/>
          <p:nvPr/>
        </p:nvSpPr>
        <p:spPr>
          <a:xfrm>
            <a:off x="3892396" y="3225260"/>
            <a:ext cx="1748426" cy="583345"/>
          </a:xfrm>
          <a:prstGeom prst="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de-AT"/>
          </a:p>
        </p:txBody>
      </p:sp>
      <p:sp>
        <p:nvSpPr>
          <p:cNvPr id="10" name="Rechteck 9">
            <a:extLst>
              <a:ext uri="{FF2B5EF4-FFF2-40B4-BE49-F238E27FC236}">
                <a16:creationId xmlns:a16="http://schemas.microsoft.com/office/drawing/2014/main" id="{A36BCB96-E7B6-40AC-AD9C-16E390E8A21D}"/>
              </a:ext>
            </a:extLst>
          </p:cNvPr>
          <p:cNvSpPr/>
          <p:nvPr/>
        </p:nvSpPr>
        <p:spPr>
          <a:xfrm>
            <a:off x="5646585" y="4300228"/>
            <a:ext cx="1750033" cy="583344"/>
          </a:xfrm>
          <a:prstGeom prst="rect">
            <a:avLst/>
          </a:prstGeom>
          <a:solidFill>
            <a:schemeClr val="accent5">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de-AT"/>
          </a:p>
        </p:txBody>
      </p:sp>
      <p:sp>
        <p:nvSpPr>
          <p:cNvPr id="11" name="Rechteck 10">
            <a:extLst>
              <a:ext uri="{FF2B5EF4-FFF2-40B4-BE49-F238E27FC236}">
                <a16:creationId xmlns:a16="http://schemas.microsoft.com/office/drawing/2014/main" id="{F2018DC6-62F0-4912-BFEB-42E866B01F7C}"/>
              </a:ext>
            </a:extLst>
          </p:cNvPr>
          <p:cNvSpPr/>
          <p:nvPr/>
        </p:nvSpPr>
        <p:spPr>
          <a:xfrm>
            <a:off x="7394421" y="5464406"/>
            <a:ext cx="1750034" cy="583345"/>
          </a:xfrm>
          <a:prstGeom prst="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de-AT"/>
          </a:p>
        </p:txBody>
      </p:sp>
      <p:sp>
        <p:nvSpPr>
          <p:cNvPr id="12" name="Rechteck 11">
            <a:extLst>
              <a:ext uri="{FF2B5EF4-FFF2-40B4-BE49-F238E27FC236}">
                <a16:creationId xmlns:a16="http://schemas.microsoft.com/office/drawing/2014/main" id="{BEA04987-0580-4A00-BAA5-659433A14322}"/>
              </a:ext>
            </a:extLst>
          </p:cNvPr>
          <p:cNvSpPr/>
          <p:nvPr/>
        </p:nvSpPr>
        <p:spPr>
          <a:xfrm>
            <a:off x="3892396" y="4552640"/>
            <a:ext cx="1748428" cy="72316"/>
          </a:xfrm>
          <a:prstGeom prst="rect">
            <a:avLst/>
          </a:prstGeom>
          <a:solidFill>
            <a:schemeClr val="accent5">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de-AT"/>
          </a:p>
        </p:txBody>
      </p:sp>
      <p:sp>
        <p:nvSpPr>
          <p:cNvPr id="13" name="Rechteck 12">
            <a:extLst>
              <a:ext uri="{FF2B5EF4-FFF2-40B4-BE49-F238E27FC236}">
                <a16:creationId xmlns:a16="http://schemas.microsoft.com/office/drawing/2014/main" id="{921A5DB0-34FE-4237-BDDD-2A08A1256809}"/>
              </a:ext>
            </a:extLst>
          </p:cNvPr>
          <p:cNvSpPr/>
          <p:nvPr/>
        </p:nvSpPr>
        <p:spPr>
          <a:xfrm>
            <a:off x="3892396" y="5716819"/>
            <a:ext cx="1748428" cy="72315"/>
          </a:xfrm>
          <a:prstGeom prst="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de-AT"/>
          </a:p>
        </p:txBody>
      </p:sp>
      <p:sp>
        <p:nvSpPr>
          <p:cNvPr id="14" name="Rechteck 13">
            <a:extLst>
              <a:ext uri="{FF2B5EF4-FFF2-40B4-BE49-F238E27FC236}">
                <a16:creationId xmlns:a16="http://schemas.microsoft.com/office/drawing/2014/main" id="{84DD5584-E33B-4BE2-B1AF-A6465A844DD4}"/>
              </a:ext>
            </a:extLst>
          </p:cNvPr>
          <p:cNvSpPr/>
          <p:nvPr/>
        </p:nvSpPr>
        <p:spPr>
          <a:xfrm>
            <a:off x="7394421" y="3477673"/>
            <a:ext cx="1750036" cy="72315"/>
          </a:xfrm>
          <a:prstGeom prst="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de-AT"/>
          </a:p>
        </p:txBody>
      </p:sp>
      <p:sp>
        <p:nvSpPr>
          <p:cNvPr id="15" name="Rechteck 14">
            <a:extLst>
              <a:ext uri="{FF2B5EF4-FFF2-40B4-BE49-F238E27FC236}">
                <a16:creationId xmlns:a16="http://schemas.microsoft.com/office/drawing/2014/main" id="{B68A22DD-95D1-48A2-863B-B8D2FE6DF867}"/>
              </a:ext>
            </a:extLst>
          </p:cNvPr>
          <p:cNvSpPr/>
          <p:nvPr/>
        </p:nvSpPr>
        <p:spPr>
          <a:xfrm>
            <a:off x="5646585" y="3364960"/>
            <a:ext cx="1750037" cy="300512"/>
          </a:xfrm>
          <a:prstGeom prst="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de-AT"/>
          </a:p>
        </p:txBody>
      </p:sp>
      <p:sp>
        <p:nvSpPr>
          <p:cNvPr id="16" name="Rechteck 15">
            <a:extLst>
              <a:ext uri="{FF2B5EF4-FFF2-40B4-BE49-F238E27FC236}">
                <a16:creationId xmlns:a16="http://schemas.microsoft.com/office/drawing/2014/main" id="{B2C7E080-C3F1-4B98-932C-A48B2B849EE6}"/>
              </a:ext>
            </a:extLst>
          </p:cNvPr>
          <p:cNvSpPr/>
          <p:nvPr/>
        </p:nvSpPr>
        <p:spPr>
          <a:xfrm>
            <a:off x="7394421" y="4378967"/>
            <a:ext cx="1750038" cy="443645"/>
          </a:xfrm>
          <a:prstGeom prst="rect">
            <a:avLst/>
          </a:prstGeom>
          <a:solidFill>
            <a:schemeClr val="accent5">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de-AT"/>
          </a:p>
        </p:txBody>
      </p:sp>
      <p:sp>
        <p:nvSpPr>
          <p:cNvPr id="17" name="Rechteck 16">
            <a:extLst>
              <a:ext uri="{FF2B5EF4-FFF2-40B4-BE49-F238E27FC236}">
                <a16:creationId xmlns:a16="http://schemas.microsoft.com/office/drawing/2014/main" id="{1E6E2497-6C2E-40E2-B5A1-5AD987AEB6D4}"/>
              </a:ext>
            </a:extLst>
          </p:cNvPr>
          <p:cNvSpPr/>
          <p:nvPr/>
        </p:nvSpPr>
        <p:spPr>
          <a:xfrm>
            <a:off x="5646585" y="5604106"/>
            <a:ext cx="1750037" cy="300512"/>
          </a:xfrm>
          <a:prstGeom prst="rect">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de-AT"/>
          </a:p>
        </p:txBody>
      </p:sp>
      <p:sp>
        <p:nvSpPr>
          <p:cNvPr id="25629" name="Textfeld 17">
            <a:extLst>
              <a:ext uri="{FF2B5EF4-FFF2-40B4-BE49-F238E27FC236}">
                <a16:creationId xmlns:a16="http://schemas.microsoft.com/office/drawing/2014/main" id="{DB318780-5154-424B-9439-22A55FC6C661}"/>
              </a:ext>
            </a:extLst>
          </p:cNvPr>
          <p:cNvSpPr txBox="1">
            <a:spLocks noChangeArrowheads="1"/>
          </p:cNvSpPr>
          <p:nvPr/>
        </p:nvSpPr>
        <p:spPr bwMode="auto">
          <a:xfrm>
            <a:off x="9553884" y="6381751"/>
            <a:ext cx="1409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AT" altLang="de-DE" sz="1200" dirty="0">
                <a:latin typeface="Lucida Sans Unicode" panose="020B0602030504020204" pitchFamily="34" charset="0"/>
              </a:rPr>
              <a:t>GÖG/ÖBIG 2015</a:t>
            </a:r>
          </a:p>
        </p:txBody>
      </p:sp>
    </p:spTree>
  </p:cSld>
  <p:clrMapOvr>
    <a:masterClrMapping/>
  </p:clrMapOvr>
</p:sld>
</file>

<file path=ppt/theme/theme1.xml><?xml version="1.0" encoding="utf-8"?>
<a:theme xmlns:a="http://schemas.openxmlformats.org/drawingml/2006/main" name="Pinsel">
  <a:themeElements>
    <a:clrScheme name="Gelb">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P_F_A.potx" id="{B182ED9C-9A75-411E-B179-CAED0229A8F2}" vid="{63A661AA-C66C-41CC-AF8A-8C06C908FDA5}"/>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FCC198-DBFA-46B2-A241-8E3888E6367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897C4F4F-E645-4C6F-B0C3-39923BA08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DCE9DA-F7FD-45FA-83B7-D9813A4425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2564</Words>
  <Application>Microsoft Office PowerPoint</Application>
  <PresentationFormat>Breitbild</PresentationFormat>
  <Paragraphs>260</Paragraphs>
  <Slides>36</Slides>
  <Notes>18</Notes>
  <HiddenSlides>0</HiddenSlides>
  <MMClips>0</MMClips>
  <ScaleCrop>false</ScaleCrop>
  <HeadingPairs>
    <vt:vector size="6" baseType="variant">
      <vt:variant>
        <vt:lpstr>Verwendete Schriftarten</vt:lpstr>
      </vt:variant>
      <vt:variant>
        <vt:i4>14</vt:i4>
      </vt:variant>
      <vt:variant>
        <vt:lpstr>Design</vt:lpstr>
      </vt:variant>
      <vt:variant>
        <vt:i4>1</vt:i4>
      </vt:variant>
      <vt:variant>
        <vt:lpstr>Folientitel</vt:lpstr>
      </vt:variant>
      <vt:variant>
        <vt:i4>36</vt:i4>
      </vt:variant>
    </vt:vector>
  </HeadingPairs>
  <TitlesOfParts>
    <vt:vector size="51" baseType="lpstr">
      <vt:lpstr>Abadi</vt:lpstr>
      <vt:lpstr>Arial</vt:lpstr>
      <vt:lpstr>Calibri</vt:lpstr>
      <vt:lpstr>Century Gothic</vt:lpstr>
      <vt:lpstr>Elephant</vt:lpstr>
      <vt:lpstr>KlavikaWebBasicRegular</vt:lpstr>
      <vt:lpstr>Lucida Sans Un</vt:lpstr>
      <vt:lpstr>Lucida Sans Unicode</vt:lpstr>
      <vt:lpstr>MuseoSansRounded-300</vt:lpstr>
      <vt:lpstr>MuseoSansRounded-700</vt:lpstr>
      <vt:lpstr>Open Sans</vt:lpstr>
      <vt:lpstr>Roboto</vt:lpstr>
      <vt:lpstr>Wingdings</vt:lpstr>
      <vt:lpstr>Wingdings 2</vt:lpstr>
      <vt:lpstr>Pinsel</vt:lpstr>
      <vt:lpstr>PowerPoint-Präsentation</vt:lpstr>
      <vt:lpstr>ANP/APN: Was ist es, was ist es nicht? Vielfalt der Rollen international</vt:lpstr>
      <vt:lpstr>Kooperationspartner</vt:lpstr>
      <vt:lpstr>”The evolution of advanced practice roles for nurses not only improves patient outcomes but makes nursing a more attractive career choice”</vt:lpstr>
      <vt:lpstr>Begriffsklärung </vt:lpstr>
      <vt:lpstr>Ungenutzte Potentiale</vt:lpstr>
      <vt:lpstr>Aber wer sind nun diese APN und was können sie?</vt:lpstr>
      <vt:lpstr>Aber was ist advanced nursing practice</vt:lpstr>
      <vt:lpstr>Wie passt das, mit dem was  wir haben zusammen?</vt:lpstr>
      <vt:lpstr>Aufgabenfelder von APN</vt:lpstr>
      <vt:lpstr>Positionierung der Berufsverbände: DBfK, ÖGKV und SBK</vt:lpstr>
      <vt:lpstr>Unterscheidung APN von  Spezialist/in/Expert/in</vt:lpstr>
      <vt:lpstr>Praxis: Umsetzungsmöglichkeiten kennenlernen Einblick in die ANP Praxis durch eine/einen APN Kritischer Diskurs und Sammlung notwendiger Infos und Statements und Vorschläge</vt:lpstr>
      <vt:lpstr>Beziehungen zwischen Pflegeberufen</vt:lpstr>
      <vt:lpstr>Drei Gründe für ANP  </vt:lpstr>
      <vt:lpstr>PowerPoint-Präsentation</vt:lpstr>
      <vt:lpstr>multimodale Patient*innenedukation nach  Leber- und Nierentransplantation LKH Graz</vt:lpstr>
      <vt:lpstr>Management: Implementierungswege kennenlernen Einblick in die Umsetzung durch das Management: Gründe für die Einführung von ANP Erfolge und deren Sichtbarkeit Kritischer Diskurs und Sammlung notwendiger Infos und Statements und Vorschläge</vt:lpstr>
      <vt:lpstr>PowerPoint-Präsentation</vt:lpstr>
      <vt:lpstr>Peppa: Einführung von  Expertenrollen in die Pflege (1)</vt:lpstr>
      <vt:lpstr>Peppa: Einführung von  Expertenrollen in die Pflege (2)</vt:lpstr>
      <vt:lpstr>Qualität:  Kritischer Diskurs über die Versorgungsqualität der Bürger*innen/Patient*innen/Bewohner*innen und der Beitrag von Pflegeexpert*innen?</vt:lpstr>
      <vt:lpstr>Qualitätsdimensionen</vt:lpstr>
      <vt:lpstr>ANP und Pflegequalität</vt:lpstr>
      <vt:lpstr>ANP und Pflegequalität</vt:lpstr>
      <vt:lpstr>Personalmanagement:  Chance ANP und Expert*innenrolle als Personalbindung und Systemverbesserung!??</vt:lpstr>
      <vt:lpstr>Personalbindung – erfüllt mehrere Ziele</vt:lpstr>
      <vt:lpstr>Pflegelaufbahnmodelle</vt:lpstr>
      <vt:lpstr>PowerPoint-Präsentation</vt:lpstr>
      <vt:lpstr>PowerPoint-Präsentation</vt:lpstr>
      <vt:lpstr>PowerPoint-Präsentation</vt:lpstr>
      <vt:lpstr>Organisations- oder Setting-übergreifende Lösungen</vt:lpstr>
      <vt:lpstr>Ausblick</vt:lpstr>
      <vt:lpstr>Herzlichen Dank für Ihre Aufmerksamkeit</vt:lpstr>
      <vt:lpstr>Literatur</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Elisabeth Rappold</dc:creator>
  <cp:lastModifiedBy>Elisabeth Rappold</cp:lastModifiedBy>
  <cp:revision>1</cp:revision>
  <dcterms:created xsi:type="dcterms:W3CDTF">2022-05-09T10:31:41Z</dcterms:created>
  <dcterms:modified xsi:type="dcterms:W3CDTF">2022-05-09T10:31:55Z</dcterms:modified>
</cp:coreProperties>
</file>